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7D59-386E-4D14-B8F2-686C4FECD3B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2B48-D9F0-4864-9ED4-2621A8548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02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7D59-386E-4D14-B8F2-686C4FECD3B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2B48-D9F0-4864-9ED4-2621A8548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46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7D59-386E-4D14-B8F2-686C4FECD3B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2B48-D9F0-4864-9ED4-2621A8548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21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7D59-386E-4D14-B8F2-686C4FECD3B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2B48-D9F0-4864-9ED4-2621A8548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306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7D59-386E-4D14-B8F2-686C4FECD3B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2B48-D9F0-4864-9ED4-2621A8548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993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7D59-386E-4D14-B8F2-686C4FECD3B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2B48-D9F0-4864-9ED4-2621A8548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779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7D59-386E-4D14-B8F2-686C4FECD3B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2B48-D9F0-4864-9ED4-2621A8548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91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7D59-386E-4D14-B8F2-686C4FECD3B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2B48-D9F0-4864-9ED4-2621A8548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467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7D59-386E-4D14-B8F2-686C4FECD3B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2B48-D9F0-4864-9ED4-2621A8548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320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7D59-386E-4D14-B8F2-686C4FECD3B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2B48-D9F0-4864-9ED4-2621A8548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586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7D59-386E-4D14-B8F2-686C4FECD3B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2B48-D9F0-4864-9ED4-2621A8548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86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17D59-386E-4D14-B8F2-686C4FECD3B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52B48-D9F0-4864-9ED4-2621A8548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914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User Input and Collisions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COSC 315</a:t>
            </a:r>
          </a:p>
          <a:p>
            <a:r>
              <a:rPr lang="en-US" dirty="0" smtClean="0"/>
              <a:t>Fall 2014</a:t>
            </a:r>
          </a:p>
          <a:p>
            <a:r>
              <a:rPr lang="en-US" dirty="0" smtClean="0"/>
              <a:t>Bridget M. Blodgett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680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Collide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we can add code to Update the calls Collide and runs when a collision is detected</a:t>
            </a:r>
          </a:p>
          <a:p>
            <a:pPr marL="457200" lvl="1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Courier" pitchFamily="49" charset="0"/>
              </a:rPr>
              <a:t>if(Collide())</a:t>
            </a:r>
          </a:p>
          <a:p>
            <a:pPr marL="914400" lvl="2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Exit();</a:t>
            </a:r>
          </a:p>
          <a:p>
            <a:r>
              <a:rPr lang="en-US" dirty="0" smtClean="0"/>
              <a:t>The collisions happen a bit too soon due to the extra whitespace on the sheet</a:t>
            </a:r>
          </a:p>
          <a:p>
            <a:r>
              <a:rPr lang="en-US" dirty="0" smtClean="0"/>
              <a:t>Make two new variables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ringsCollisionRectOffset</a:t>
            </a:r>
            <a:r>
              <a:rPr lang="en-US" dirty="0" smtClean="0"/>
              <a:t> = 10;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skullCollisionRectOffset</a:t>
            </a:r>
            <a:r>
              <a:rPr lang="en-US" dirty="0" smtClean="0"/>
              <a:t> = 10;</a:t>
            </a:r>
          </a:p>
        </p:txBody>
      </p:sp>
    </p:spTree>
    <p:extLst>
      <p:ext uri="{BB962C8B-B14F-4D97-AF65-F5344CB8AC3E}">
        <p14:creationId xmlns:p14="http://schemas.microsoft.com/office/powerpoint/2010/main" val="831382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Altering Collide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Change the collide() code to make use of these variables</a:t>
            </a:r>
          </a:p>
          <a:p>
            <a:pPr marL="457200" lvl="1" indent="0">
              <a:buNone/>
            </a:pPr>
            <a:r>
              <a:rPr lang="en-US" sz="2200" dirty="0" smtClean="0">
                <a:solidFill>
                  <a:srgbClr val="FF0000"/>
                </a:solidFill>
                <a:latin typeface="Courier" pitchFamily="49" charset="0"/>
              </a:rPr>
              <a:t>protected </a:t>
            </a:r>
            <a:r>
              <a:rPr lang="en-US" sz="2200" dirty="0" err="1" smtClean="0">
                <a:solidFill>
                  <a:srgbClr val="FF0000"/>
                </a:solidFill>
                <a:latin typeface="Courier" pitchFamily="49" charset="0"/>
              </a:rPr>
              <a:t>bool</a:t>
            </a:r>
            <a:r>
              <a:rPr lang="en-US" sz="2200" dirty="0" smtClean="0">
                <a:solidFill>
                  <a:srgbClr val="FF0000"/>
                </a:solidFill>
                <a:latin typeface="Courier" pitchFamily="49" charset="0"/>
              </a:rPr>
              <a:t> Collide(){</a:t>
            </a:r>
          </a:p>
          <a:p>
            <a:pPr marL="914400" lvl="2" indent="0">
              <a:buNone/>
            </a:pP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Rectangle 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ringsRect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 = new Rectangle((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int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)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ringsPosition.X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 + 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ringsCollisionRectOffset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, (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int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)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ringsPosition.Y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 + 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ringsCollisionRectOffset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, 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ringsFrameSize.X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 – (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ringsCollisionRectOffset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 *2), 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ringsFrameSize.Y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 – (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ringsCollisionRectOffset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 * 2));</a:t>
            </a:r>
          </a:p>
          <a:p>
            <a:pPr marL="914400" lvl="2" indent="0">
              <a:buNone/>
            </a:pP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Rectangle 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skullRect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 = new Rectangle((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int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)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skullPosition.X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 + 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skullCollisionRectOffset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, (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int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)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skullPosition.Y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 + 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skullCollisionRectOffset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, 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skullFrameSize.X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 – (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skullCollisionRectOffset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 * 2), 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skullFrameSize.Y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 – (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skullCollisionRectOffset</a:t>
            </a:r>
            <a:r>
              <a:rPr lang="en-US" sz="1900" smtClean="0">
                <a:solidFill>
                  <a:srgbClr val="FF0000"/>
                </a:solidFill>
                <a:latin typeface="Courier" pitchFamily="49" charset="0"/>
              </a:rPr>
              <a:t> * 2));</a:t>
            </a:r>
            <a:endParaRPr lang="en-US" sz="1900" dirty="0" smtClean="0">
              <a:solidFill>
                <a:srgbClr val="FF0000"/>
              </a:solidFill>
              <a:latin typeface="Courier" pitchFamily="49" charset="0"/>
            </a:endParaRPr>
          </a:p>
          <a:p>
            <a:pPr marL="914400" lvl="2" indent="0">
              <a:buNone/>
            </a:pP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Return 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ringsRect.Intersects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(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skullRect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);</a:t>
            </a:r>
          </a:p>
          <a:p>
            <a:pPr marL="457200" lvl="1" indent="0">
              <a:buNone/>
            </a:pPr>
            <a:r>
              <a:rPr lang="en-US" sz="2200" dirty="0" smtClean="0">
                <a:solidFill>
                  <a:srgbClr val="FF0000"/>
                </a:solidFill>
                <a:latin typeface="Courier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11006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Sprites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 new </a:t>
            </a:r>
            <a:r>
              <a:rPr lang="en-US" dirty="0" err="1" smtClean="0"/>
              <a:t>skullBall</a:t>
            </a:r>
            <a:r>
              <a:rPr lang="en-US" dirty="0" smtClean="0"/>
              <a:t> sprite to the program using the same process used for the rings</a:t>
            </a:r>
          </a:p>
          <a:p>
            <a:r>
              <a:rPr lang="en-US" dirty="0" smtClean="0"/>
              <a:t>Also rename the variables for the rings animation to add the word rings in front of the variable name</a:t>
            </a:r>
          </a:p>
          <a:p>
            <a:r>
              <a:rPr lang="en-US" dirty="0" smtClean="0"/>
              <a:t>Remember to draw the </a:t>
            </a:r>
            <a:r>
              <a:rPr lang="en-US" dirty="0" err="1" smtClean="0"/>
              <a:t>skullball</a:t>
            </a:r>
            <a:r>
              <a:rPr lang="en-US" dirty="0" smtClean="0"/>
              <a:t> at 100,100 instead of 0,0 so it isn’t drawn on top of the rings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047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Keyboard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keyboard is handled through the </a:t>
            </a:r>
            <a:r>
              <a:rPr lang="en-US" sz="2400" dirty="0" smtClean="0">
                <a:solidFill>
                  <a:srgbClr val="FF0000"/>
                </a:solidFill>
                <a:latin typeface="Courier" pitchFamily="49" charset="0"/>
              </a:rPr>
              <a:t>Keyboard</a:t>
            </a:r>
            <a:r>
              <a:rPr lang="en-US" sz="2400" dirty="0" smtClean="0"/>
              <a:t> </a:t>
            </a:r>
            <a:r>
              <a:rPr lang="en-US" dirty="0" smtClean="0"/>
              <a:t>class and has three heavily used methods that are called through the </a:t>
            </a:r>
            <a:r>
              <a:rPr lang="en-US" sz="2400" dirty="0" err="1" smtClean="0">
                <a:solidFill>
                  <a:srgbClr val="FF0000"/>
                </a:solidFill>
                <a:latin typeface="Courier" pitchFamily="49" charset="0"/>
              </a:rPr>
              <a:t>GetState</a:t>
            </a:r>
            <a:r>
              <a:rPr lang="en-US" sz="2400" dirty="0" smtClean="0">
                <a:solidFill>
                  <a:srgbClr val="FF0000"/>
                </a:solidFill>
                <a:latin typeface="Courier" pitchFamily="49" charset="0"/>
              </a:rPr>
              <a:t>()</a:t>
            </a:r>
            <a:r>
              <a:rPr lang="en-US" sz="2400" dirty="0" smtClean="0"/>
              <a:t> </a:t>
            </a:r>
            <a:r>
              <a:rPr lang="en-US" dirty="0" smtClean="0"/>
              <a:t>method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  <a:latin typeface="Courier" pitchFamily="49" charset="0"/>
              </a:rPr>
              <a:t>Keys[]</a:t>
            </a:r>
            <a:r>
              <a:rPr lang="en-US" sz="2000" dirty="0" smtClean="0">
                <a:latin typeface="Courier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" pitchFamily="49" charset="0"/>
              </a:rPr>
              <a:t>GetPressedKeys</a:t>
            </a:r>
            <a:r>
              <a:rPr lang="en-US" sz="2000" dirty="0" smtClean="0">
                <a:solidFill>
                  <a:srgbClr val="FF0000"/>
                </a:solidFill>
                <a:latin typeface="Courier" pitchFamily="49" charset="0"/>
              </a:rPr>
              <a:t>()</a:t>
            </a:r>
          </a:p>
          <a:p>
            <a:pPr lvl="1"/>
            <a:r>
              <a:rPr lang="en-US" sz="2000" dirty="0" err="1" smtClean="0">
                <a:solidFill>
                  <a:srgbClr val="FF0000"/>
                </a:solidFill>
                <a:latin typeface="Courier" pitchFamily="49" charset="0"/>
              </a:rPr>
              <a:t>bool</a:t>
            </a:r>
            <a:r>
              <a:rPr lang="en-US" sz="2000" dirty="0" smtClean="0">
                <a:solidFill>
                  <a:srgbClr val="FF0000"/>
                </a:solidFill>
                <a:latin typeface="Courier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" pitchFamily="49" charset="0"/>
              </a:rPr>
              <a:t>IsKeyDown</a:t>
            </a:r>
            <a:r>
              <a:rPr lang="en-US" sz="2000" dirty="0" smtClean="0">
                <a:solidFill>
                  <a:srgbClr val="FF0000"/>
                </a:solidFill>
                <a:latin typeface="Courier" pitchFamily="49" charset="0"/>
              </a:rPr>
              <a:t>(Keys key)</a:t>
            </a:r>
          </a:p>
          <a:p>
            <a:pPr lvl="1"/>
            <a:r>
              <a:rPr lang="en-US" sz="2000" dirty="0" err="1" smtClean="0">
                <a:solidFill>
                  <a:srgbClr val="FF0000"/>
                </a:solidFill>
                <a:latin typeface="Courier" pitchFamily="49" charset="0"/>
              </a:rPr>
              <a:t>bool</a:t>
            </a:r>
            <a:r>
              <a:rPr lang="en-US" sz="2000" dirty="0" smtClean="0">
                <a:solidFill>
                  <a:srgbClr val="FF0000"/>
                </a:solidFill>
                <a:latin typeface="Courier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" pitchFamily="49" charset="0"/>
              </a:rPr>
              <a:t>IsKeyUp</a:t>
            </a:r>
            <a:r>
              <a:rPr lang="en-US" sz="2000" dirty="0" smtClean="0">
                <a:solidFill>
                  <a:srgbClr val="FF0000"/>
                </a:solidFill>
                <a:latin typeface="Courier" pitchFamily="49" charset="0"/>
              </a:rPr>
              <a:t>(Keys key)</a:t>
            </a:r>
          </a:p>
          <a:p>
            <a:r>
              <a:rPr lang="en-US" dirty="0" smtClean="0"/>
              <a:t>To get the sprites to move we need to be able to change their current draw position using the arrows as keyboard input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332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Keyboard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Add two variables to the top of your class</a:t>
            </a:r>
          </a:p>
          <a:p>
            <a:pPr marL="457200" lvl="1" indent="0">
              <a:buNone/>
            </a:pPr>
            <a:r>
              <a:rPr lang="en-US" sz="2300" dirty="0" smtClean="0">
                <a:solidFill>
                  <a:srgbClr val="FF0000"/>
                </a:solidFill>
                <a:latin typeface="Courier" pitchFamily="49" charset="0"/>
              </a:rPr>
              <a:t>Vector2 </a:t>
            </a:r>
            <a:r>
              <a:rPr lang="en-US" sz="2300" dirty="0" err="1" smtClean="0">
                <a:solidFill>
                  <a:srgbClr val="FF0000"/>
                </a:solidFill>
                <a:latin typeface="Courier" pitchFamily="49" charset="0"/>
              </a:rPr>
              <a:t>ringsPosition</a:t>
            </a:r>
            <a:r>
              <a:rPr lang="en-US" sz="2300" dirty="0" smtClean="0">
                <a:solidFill>
                  <a:srgbClr val="FF0000"/>
                </a:solidFill>
                <a:latin typeface="Courier" pitchFamily="49" charset="0"/>
              </a:rPr>
              <a:t> = Vector2.Zero;</a:t>
            </a:r>
          </a:p>
          <a:p>
            <a:pPr marL="457200" lvl="1" indent="0">
              <a:buNone/>
            </a:pPr>
            <a:r>
              <a:rPr lang="en-US" sz="2300" dirty="0" err="1" smtClean="0">
                <a:solidFill>
                  <a:srgbClr val="FF0000"/>
                </a:solidFill>
                <a:latin typeface="Courier" pitchFamily="49" charset="0"/>
              </a:rPr>
              <a:t>const</a:t>
            </a:r>
            <a:r>
              <a:rPr lang="en-US" sz="2300" dirty="0" smtClean="0">
                <a:solidFill>
                  <a:srgbClr val="FF0000"/>
                </a:solidFill>
                <a:latin typeface="Courier" pitchFamily="49" charset="0"/>
              </a:rPr>
              <a:t> float </a:t>
            </a:r>
            <a:r>
              <a:rPr lang="en-US" sz="2300" dirty="0" err="1" smtClean="0">
                <a:solidFill>
                  <a:srgbClr val="FF0000"/>
                </a:solidFill>
                <a:latin typeface="Courier" pitchFamily="49" charset="0"/>
              </a:rPr>
              <a:t>ringsSpeed</a:t>
            </a:r>
            <a:r>
              <a:rPr lang="en-US" sz="2300" dirty="0" smtClean="0">
                <a:solidFill>
                  <a:srgbClr val="FF0000"/>
                </a:solidFill>
                <a:latin typeface="Courier" pitchFamily="49" charset="0"/>
              </a:rPr>
              <a:t> = 6;</a:t>
            </a:r>
          </a:p>
          <a:p>
            <a:r>
              <a:rPr lang="en-US" dirty="0" smtClean="0"/>
              <a:t>Add the code to move the sprite just before </a:t>
            </a:r>
            <a:r>
              <a:rPr lang="en-US" dirty="0" err="1" smtClean="0"/>
              <a:t>base.Update</a:t>
            </a:r>
            <a:endParaRPr lang="en-US" dirty="0" smtClean="0"/>
          </a:p>
          <a:p>
            <a:pPr marL="457200" lvl="1" indent="0">
              <a:buNone/>
            </a:pPr>
            <a:r>
              <a:rPr lang="en-US" sz="2300" dirty="0" err="1" smtClean="0">
                <a:solidFill>
                  <a:srgbClr val="FF0000"/>
                </a:solidFill>
                <a:latin typeface="Courier" pitchFamily="49" charset="0"/>
              </a:rPr>
              <a:t>KeyboardState</a:t>
            </a:r>
            <a:r>
              <a:rPr lang="en-US" sz="2300" dirty="0" smtClean="0">
                <a:solidFill>
                  <a:srgbClr val="FF0000"/>
                </a:solidFill>
                <a:latin typeface="Courier" pitchFamily="49" charset="0"/>
              </a:rPr>
              <a:t> </a:t>
            </a:r>
            <a:r>
              <a:rPr lang="en-US" sz="2300" dirty="0" err="1" smtClean="0">
                <a:solidFill>
                  <a:srgbClr val="FF0000"/>
                </a:solidFill>
                <a:latin typeface="Courier" pitchFamily="49" charset="0"/>
              </a:rPr>
              <a:t>keyboardState</a:t>
            </a:r>
            <a:r>
              <a:rPr lang="en-US" sz="2300" dirty="0" smtClean="0">
                <a:solidFill>
                  <a:srgbClr val="FF0000"/>
                </a:solidFill>
                <a:latin typeface="Courier" pitchFamily="49" charset="0"/>
              </a:rPr>
              <a:t> = </a:t>
            </a:r>
            <a:r>
              <a:rPr lang="en-US" sz="2300" dirty="0" err="1" smtClean="0">
                <a:solidFill>
                  <a:srgbClr val="FF0000"/>
                </a:solidFill>
                <a:latin typeface="Courier" pitchFamily="49" charset="0"/>
              </a:rPr>
              <a:t>Keyboard.GetState</a:t>
            </a:r>
            <a:r>
              <a:rPr lang="en-US" sz="2300" dirty="0" smtClean="0">
                <a:solidFill>
                  <a:srgbClr val="FF0000"/>
                </a:solidFill>
                <a:latin typeface="Courier" pitchFamily="49" charset="0"/>
              </a:rPr>
              <a:t>();</a:t>
            </a:r>
          </a:p>
          <a:p>
            <a:pPr marL="457200" lvl="1" indent="0">
              <a:buNone/>
            </a:pPr>
            <a:r>
              <a:rPr lang="en-US" sz="2300" dirty="0" smtClean="0">
                <a:solidFill>
                  <a:srgbClr val="FF0000"/>
                </a:solidFill>
                <a:latin typeface="Courier" pitchFamily="49" charset="0"/>
              </a:rPr>
              <a:t>if(</a:t>
            </a:r>
            <a:r>
              <a:rPr lang="en-US" sz="2300" dirty="0" err="1" smtClean="0">
                <a:solidFill>
                  <a:srgbClr val="FF0000"/>
                </a:solidFill>
                <a:latin typeface="Courier" pitchFamily="49" charset="0"/>
              </a:rPr>
              <a:t>keyboardState.IsKeyDown</a:t>
            </a:r>
            <a:r>
              <a:rPr lang="en-US" sz="2300" dirty="0" smtClean="0">
                <a:solidFill>
                  <a:srgbClr val="FF0000"/>
                </a:solidFill>
                <a:latin typeface="Courier" pitchFamily="49" charset="0"/>
              </a:rPr>
              <a:t>(</a:t>
            </a:r>
            <a:r>
              <a:rPr lang="en-US" sz="2300" dirty="0" err="1" smtClean="0">
                <a:solidFill>
                  <a:srgbClr val="FF0000"/>
                </a:solidFill>
                <a:latin typeface="Courier" pitchFamily="49" charset="0"/>
              </a:rPr>
              <a:t>Keys.Left</a:t>
            </a:r>
            <a:r>
              <a:rPr lang="en-US" sz="2300" dirty="0" smtClean="0">
                <a:solidFill>
                  <a:srgbClr val="FF0000"/>
                </a:solidFill>
                <a:latin typeface="Courier" pitchFamily="49" charset="0"/>
              </a:rPr>
              <a:t>))</a:t>
            </a:r>
          </a:p>
          <a:p>
            <a:pPr marL="914400" lvl="2" indent="0">
              <a:buNone/>
            </a:pPr>
            <a:r>
              <a:rPr lang="en-US" sz="2100" dirty="0" err="1" smtClean="0">
                <a:solidFill>
                  <a:srgbClr val="FF0000"/>
                </a:solidFill>
                <a:latin typeface="Courier" pitchFamily="49" charset="0"/>
              </a:rPr>
              <a:t>ringsPosition.X</a:t>
            </a:r>
            <a:r>
              <a:rPr lang="en-US" sz="2100" dirty="0" smtClean="0">
                <a:solidFill>
                  <a:srgbClr val="FF0000"/>
                </a:solidFill>
                <a:latin typeface="Courier" pitchFamily="49" charset="0"/>
              </a:rPr>
              <a:t> -= </a:t>
            </a:r>
            <a:r>
              <a:rPr lang="en-US" sz="2100" dirty="0" err="1" smtClean="0">
                <a:solidFill>
                  <a:srgbClr val="FF0000"/>
                </a:solidFill>
                <a:latin typeface="Courier" pitchFamily="49" charset="0"/>
              </a:rPr>
              <a:t>ringsSpeed</a:t>
            </a:r>
            <a:r>
              <a:rPr lang="en-US" sz="2100" dirty="0" smtClean="0">
                <a:solidFill>
                  <a:srgbClr val="FF0000"/>
                </a:solidFill>
                <a:latin typeface="Courier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sz="2300" dirty="0" smtClean="0">
                <a:solidFill>
                  <a:srgbClr val="FF0000"/>
                </a:solidFill>
                <a:latin typeface="Courier" pitchFamily="49" charset="0"/>
              </a:rPr>
              <a:t>If(</a:t>
            </a:r>
            <a:r>
              <a:rPr lang="en-US" sz="2300" dirty="0" err="1" smtClean="0">
                <a:solidFill>
                  <a:srgbClr val="FF0000"/>
                </a:solidFill>
                <a:latin typeface="Courier" pitchFamily="49" charset="0"/>
              </a:rPr>
              <a:t>keyboardState.IsKeyDown</a:t>
            </a:r>
            <a:r>
              <a:rPr lang="en-US" sz="2300" dirty="0" smtClean="0">
                <a:solidFill>
                  <a:srgbClr val="FF0000"/>
                </a:solidFill>
                <a:latin typeface="Courier" pitchFamily="49" charset="0"/>
              </a:rPr>
              <a:t>(</a:t>
            </a:r>
            <a:r>
              <a:rPr lang="en-US" sz="2300" dirty="0" err="1" smtClean="0">
                <a:solidFill>
                  <a:srgbClr val="FF0000"/>
                </a:solidFill>
                <a:latin typeface="Courier" pitchFamily="49" charset="0"/>
              </a:rPr>
              <a:t>Keys.Right</a:t>
            </a:r>
            <a:r>
              <a:rPr lang="en-US" sz="2300" dirty="0" smtClean="0">
                <a:solidFill>
                  <a:srgbClr val="FF0000"/>
                </a:solidFill>
                <a:latin typeface="Courier" pitchFamily="49" charset="0"/>
              </a:rPr>
              <a:t>))</a:t>
            </a:r>
          </a:p>
          <a:p>
            <a:pPr marL="914400" lvl="2" indent="0">
              <a:buNone/>
            </a:pPr>
            <a:r>
              <a:rPr lang="en-US" sz="2100" dirty="0" err="1" smtClean="0">
                <a:solidFill>
                  <a:srgbClr val="FF0000"/>
                </a:solidFill>
                <a:latin typeface="Courier" pitchFamily="49" charset="0"/>
              </a:rPr>
              <a:t>ringsPosition.X</a:t>
            </a:r>
            <a:r>
              <a:rPr lang="en-US" sz="2100" dirty="0" smtClean="0">
                <a:solidFill>
                  <a:srgbClr val="FF0000"/>
                </a:solidFill>
                <a:latin typeface="Courier" pitchFamily="49" charset="0"/>
              </a:rPr>
              <a:t> += </a:t>
            </a:r>
            <a:r>
              <a:rPr lang="en-US" sz="2100" dirty="0" err="1" smtClean="0">
                <a:solidFill>
                  <a:srgbClr val="FF0000"/>
                </a:solidFill>
                <a:latin typeface="Courier" pitchFamily="49" charset="0"/>
              </a:rPr>
              <a:t>ringsSpeed</a:t>
            </a:r>
            <a:r>
              <a:rPr lang="en-US" sz="2100" dirty="0" smtClean="0">
                <a:solidFill>
                  <a:srgbClr val="FF0000"/>
                </a:solidFill>
                <a:latin typeface="Courier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sz="2300" dirty="0" smtClean="0">
                <a:solidFill>
                  <a:srgbClr val="FF0000"/>
                </a:solidFill>
                <a:latin typeface="Courier" pitchFamily="49" charset="0"/>
              </a:rPr>
              <a:t>If(</a:t>
            </a:r>
            <a:r>
              <a:rPr lang="en-US" sz="2300" dirty="0" err="1" smtClean="0">
                <a:solidFill>
                  <a:srgbClr val="FF0000"/>
                </a:solidFill>
                <a:latin typeface="Courier" pitchFamily="49" charset="0"/>
              </a:rPr>
              <a:t>keyboardState.IsKeyDown</a:t>
            </a:r>
            <a:r>
              <a:rPr lang="en-US" sz="2300" dirty="0" smtClean="0">
                <a:solidFill>
                  <a:srgbClr val="FF0000"/>
                </a:solidFill>
                <a:latin typeface="Courier" pitchFamily="49" charset="0"/>
              </a:rPr>
              <a:t>(</a:t>
            </a:r>
            <a:r>
              <a:rPr lang="en-US" sz="2300" dirty="0" err="1" smtClean="0">
                <a:solidFill>
                  <a:srgbClr val="FF0000"/>
                </a:solidFill>
                <a:latin typeface="Courier" pitchFamily="49" charset="0"/>
              </a:rPr>
              <a:t>Keys.Up</a:t>
            </a:r>
            <a:r>
              <a:rPr lang="en-US" sz="2300" dirty="0" smtClean="0">
                <a:solidFill>
                  <a:srgbClr val="FF0000"/>
                </a:solidFill>
                <a:latin typeface="Courier" pitchFamily="49" charset="0"/>
              </a:rPr>
              <a:t>))</a:t>
            </a:r>
          </a:p>
          <a:p>
            <a:pPr marL="914400" lvl="2" indent="0">
              <a:buNone/>
            </a:pPr>
            <a:r>
              <a:rPr lang="en-US" sz="2100" dirty="0" err="1" smtClean="0">
                <a:solidFill>
                  <a:srgbClr val="FF0000"/>
                </a:solidFill>
                <a:latin typeface="Courier" pitchFamily="49" charset="0"/>
              </a:rPr>
              <a:t>ringsPosition.Y</a:t>
            </a:r>
            <a:r>
              <a:rPr lang="en-US" sz="2100" dirty="0" smtClean="0">
                <a:solidFill>
                  <a:srgbClr val="FF0000"/>
                </a:solidFill>
                <a:latin typeface="Courier" pitchFamily="49" charset="0"/>
              </a:rPr>
              <a:t> -= </a:t>
            </a:r>
            <a:r>
              <a:rPr lang="en-US" sz="2100" dirty="0" err="1" smtClean="0">
                <a:solidFill>
                  <a:srgbClr val="FF0000"/>
                </a:solidFill>
                <a:latin typeface="Courier" pitchFamily="49" charset="0"/>
              </a:rPr>
              <a:t>ringsSpeed</a:t>
            </a:r>
            <a:r>
              <a:rPr lang="en-US" sz="2100" dirty="0" smtClean="0">
                <a:solidFill>
                  <a:srgbClr val="FF0000"/>
                </a:solidFill>
                <a:latin typeface="Courier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sz="2300" dirty="0" smtClean="0">
                <a:solidFill>
                  <a:srgbClr val="FF0000"/>
                </a:solidFill>
                <a:latin typeface="Courier" pitchFamily="49" charset="0"/>
              </a:rPr>
              <a:t>If(</a:t>
            </a:r>
            <a:r>
              <a:rPr lang="en-US" sz="2300" dirty="0" err="1" smtClean="0">
                <a:solidFill>
                  <a:srgbClr val="FF0000"/>
                </a:solidFill>
                <a:latin typeface="Courier" pitchFamily="49" charset="0"/>
              </a:rPr>
              <a:t>keyboardState.IsKeyDown</a:t>
            </a:r>
            <a:r>
              <a:rPr lang="en-US" sz="2300" dirty="0" smtClean="0">
                <a:solidFill>
                  <a:srgbClr val="FF0000"/>
                </a:solidFill>
                <a:latin typeface="Courier" pitchFamily="49" charset="0"/>
              </a:rPr>
              <a:t>(</a:t>
            </a:r>
            <a:r>
              <a:rPr lang="en-US" sz="2300" dirty="0" err="1" smtClean="0">
                <a:solidFill>
                  <a:srgbClr val="FF0000"/>
                </a:solidFill>
                <a:latin typeface="Courier" pitchFamily="49" charset="0"/>
              </a:rPr>
              <a:t>Keys.Down</a:t>
            </a:r>
            <a:r>
              <a:rPr lang="en-US" sz="2300" dirty="0" smtClean="0">
                <a:solidFill>
                  <a:srgbClr val="FF0000"/>
                </a:solidFill>
                <a:latin typeface="Courier" pitchFamily="49" charset="0"/>
              </a:rPr>
              <a:t>))</a:t>
            </a:r>
          </a:p>
          <a:p>
            <a:pPr marL="914400" lvl="2" indent="0">
              <a:buNone/>
            </a:pPr>
            <a:r>
              <a:rPr lang="en-US" sz="2100" dirty="0" err="1" smtClean="0">
                <a:solidFill>
                  <a:srgbClr val="FF0000"/>
                </a:solidFill>
                <a:latin typeface="Courier" pitchFamily="49" charset="0"/>
              </a:rPr>
              <a:t>ringsPosition.Y</a:t>
            </a:r>
            <a:r>
              <a:rPr lang="en-US" sz="2100" dirty="0" smtClean="0">
                <a:solidFill>
                  <a:srgbClr val="FF0000"/>
                </a:solidFill>
                <a:latin typeface="Courier" pitchFamily="49" charset="0"/>
              </a:rPr>
              <a:t> += </a:t>
            </a:r>
            <a:r>
              <a:rPr lang="en-US" sz="2100" dirty="0" err="1" smtClean="0">
                <a:solidFill>
                  <a:srgbClr val="FF0000"/>
                </a:solidFill>
                <a:latin typeface="Courier" pitchFamily="49" charset="0"/>
              </a:rPr>
              <a:t>ringsSpeed</a:t>
            </a:r>
            <a:r>
              <a:rPr lang="en-US" sz="2100" dirty="0">
                <a:solidFill>
                  <a:srgbClr val="FF0000"/>
                </a:solidFill>
                <a:latin typeface="Courier" pitchFamily="49" charset="0"/>
              </a:rPr>
              <a:t>;</a:t>
            </a:r>
            <a:endParaRPr lang="en-US" sz="2100" dirty="0" smtClean="0">
              <a:solidFill>
                <a:srgbClr val="FF0000"/>
              </a:solidFill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616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Mouse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Mouse input works similarly to keyboard input but it returns a </a:t>
            </a:r>
            <a:r>
              <a:rPr lang="en-US" sz="2400" dirty="0" err="1" smtClean="0">
                <a:solidFill>
                  <a:srgbClr val="FF0000"/>
                </a:solidFill>
                <a:latin typeface="Courier" pitchFamily="49" charset="0"/>
              </a:rPr>
              <a:t>MouseState</a:t>
            </a:r>
            <a:r>
              <a:rPr lang="en-US" sz="2400" dirty="0" smtClean="0">
                <a:solidFill>
                  <a:srgbClr val="FF0000"/>
                </a:solidFill>
                <a:latin typeface="Courier" pitchFamily="49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ourier" pitchFamily="49" charset="0"/>
              </a:rPr>
              <a:t>struct</a:t>
            </a:r>
            <a:r>
              <a:rPr lang="en-US" sz="2400" dirty="0" smtClean="0">
                <a:solidFill>
                  <a:srgbClr val="FF0000"/>
                </a:solidFill>
                <a:latin typeface="Courier" pitchFamily="49" charset="0"/>
              </a:rPr>
              <a:t> </a:t>
            </a:r>
            <a:r>
              <a:rPr lang="en-US" dirty="0" smtClean="0"/>
              <a:t>instead of an array</a:t>
            </a:r>
          </a:p>
          <a:p>
            <a:r>
              <a:rPr lang="en-US" dirty="0" smtClean="0"/>
              <a:t>The other method </a:t>
            </a:r>
            <a:r>
              <a:rPr lang="en-US" sz="2000" dirty="0" smtClean="0">
                <a:solidFill>
                  <a:srgbClr val="FF0000"/>
                </a:solidFill>
                <a:latin typeface="Courier" pitchFamily="49" charset="0"/>
              </a:rPr>
              <a:t>Mouse</a:t>
            </a:r>
            <a:r>
              <a:rPr lang="en-US" sz="2000" dirty="0" smtClean="0"/>
              <a:t> </a:t>
            </a:r>
            <a:r>
              <a:rPr lang="en-US" dirty="0" smtClean="0"/>
              <a:t>class has is void </a:t>
            </a:r>
            <a:r>
              <a:rPr lang="en-US" sz="2000" dirty="0" err="1" smtClean="0">
                <a:solidFill>
                  <a:srgbClr val="FF0000"/>
                </a:solidFill>
                <a:latin typeface="Courier" pitchFamily="49" charset="0"/>
              </a:rPr>
              <a:t>SetPosition</a:t>
            </a:r>
            <a:r>
              <a:rPr lang="en-US" sz="2000" dirty="0" smtClean="0">
                <a:solidFill>
                  <a:srgbClr val="FF0000"/>
                </a:solidFill>
                <a:latin typeface="Courier" pitchFamily="49" charset="0"/>
              </a:rPr>
              <a:t>(</a:t>
            </a:r>
            <a:r>
              <a:rPr lang="en-US" sz="2000" dirty="0" err="1" smtClean="0">
                <a:solidFill>
                  <a:srgbClr val="FF0000"/>
                </a:solidFill>
                <a:latin typeface="Courier" pitchFamily="49" charset="0"/>
              </a:rPr>
              <a:t>int</a:t>
            </a:r>
            <a:r>
              <a:rPr lang="en-US" sz="2000" dirty="0" smtClean="0">
                <a:solidFill>
                  <a:srgbClr val="FF0000"/>
                </a:solidFill>
                <a:latin typeface="Courier" pitchFamily="49" charset="0"/>
              </a:rPr>
              <a:t> x,</a:t>
            </a:r>
            <a:r>
              <a:rPr lang="en-US" sz="2000" dirty="0" smtClean="0">
                <a:latin typeface="Courier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" pitchFamily="49" charset="0"/>
              </a:rPr>
              <a:t>int</a:t>
            </a:r>
            <a:r>
              <a:rPr lang="en-US" sz="2000" dirty="0" smtClean="0">
                <a:solidFill>
                  <a:srgbClr val="FF0000"/>
                </a:solidFill>
                <a:latin typeface="Courier" pitchFamily="49" charset="0"/>
              </a:rPr>
              <a:t> y)</a:t>
            </a:r>
          </a:p>
          <a:p>
            <a:r>
              <a:rPr lang="en-US" dirty="0" smtClean="0"/>
              <a:t>To make a mouse cursor visible in the game set the </a:t>
            </a:r>
            <a:r>
              <a:rPr lang="en-US" dirty="0" err="1" smtClean="0"/>
              <a:t>IsMouseVisible</a:t>
            </a:r>
            <a:r>
              <a:rPr lang="en-US" dirty="0" smtClean="0"/>
              <a:t> property to true in the Game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651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with the Mouse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determine if the mouse has moved make a class variable called </a:t>
            </a:r>
            <a:r>
              <a:rPr lang="en-US" sz="2000" dirty="0" err="1" smtClean="0">
                <a:solidFill>
                  <a:srgbClr val="FF0000"/>
                </a:solidFill>
                <a:latin typeface="Courier" pitchFamily="49" charset="0"/>
              </a:rPr>
              <a:t>MouseState</a:t>
            </a:r>
            <a:r>
              <a:rPr lang="en-US" sz="2000" dirty="0" smtClean="0">
                <a:solidFill>
                  <a:srgbClr val="FF0000"/>
                </a:solidFill>
                <a:latin typeface="Courier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" pitchFamily="49" charset="0"/>
              </a:rPr>
              <a:t>prevMouseState</a:t>
            </a:r>
            <a:r>
              <a:rPr lang="en-US" sz="2000" dirty="0" smtClean="0">
                <a:solidFill>
                  <a:srgbClr val="FF0000"/>
                </a:solidFill>
                <a:latin typeface="Courier" pitchFamily="49" charset="0"/>
              </a:rPr>
              <a:t>;</a:t>
            </a:r>
          </a:p>
          <a:p>
            <a:r>
              <a:rPr lang="en-US" dirty="0" smtClean="0"/>
              <a:t>Add the following to Update at the bottom</a:t>
            </a:r>
          </a:p>
          <a:p>
            <a:pPr marL="457200" lvl="1" indent="0">
              <a:buNone/>
            </a:pPr>
            <a:r>
              <a:rPr lang="en-US" sz="2000" dirty="0" err="1" smtClean="0">
                <a:solidFill>
                  <a:srgbClr val="FF0000"/>
                </a:solidFill>
                <a:latin typeface="Courier" pitchFamily="49" charset="0"/>
              </a:rPr>
              <a:t>MouseState</a:t>
            </a:r>
            <a:r>
              <a:rPr lang="en-US" sz="2000" dirty="0" smtClean="0">
                <a:solidFill>
                  <a:srgbClr val="FF0000"/>
                </a:solidFill>
                <a:latin typeface="Courier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" pitchFamily="49" charset="0"/>
              </a:rPr>
              <a:t>mouseState</a:t>
            </a:r>
            <a:r>
              <a:rPr lang="en-US" sz="2000" dirty="0" smtClean="0">
                <a:solidFill>
                  <a:srgbClr val="FF0000"/>
                </a:solidFill>
                <a:latin typeface="Courier" pitchFamily="49" charset="0"/>
              </a:rPr>
              <a:t> = </a:t>
            </a:r>
            <a:r>
              <a:rPr lang="en-US" sz="2000" dirty="0" err="1" smtClean="0">
                <a:solidFill>
                  <a:srgbClr val="FF0000"/>
                </a:solidFill>
                <a:latin typeface="Courier" pitchFamily="49" charset="0"/>
              </a:rPr>
              <a:t>Mouse.GetState</a:t>
            </a:r>
            <a:r>
              <a:rPr lang="en-US" sz="2000" dirty="0" smtClean="0">
                <a:solidFill>
                  <a:srgbClr val="FF0000"/>
                </a:solidFill>
                <a:latin typeface="Courier" pitchFamily="49" charset="0"/>
              </a:rPr>
              <a:t>();</a:t>
            </a:r>
          </a:p>
          <a:p>
            <a:pPr marL="457200" lvl="1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Courier" pitchFamily="49" charset="0"/>
              </a:rPr>
              <a:t>if(</a:t>
            </a:r>
            <a:r>
              <a:rPr lang="en-US" sz="2000" dirty="0" err="1" smtClean="0">
                <a:solidFill>
                  <a:srgbClr val="FF0000"/>
                </a:solidFill>
                <a:latin typeface="Courier" pitchFamily="49" charset="0"/>
              </a:rPr>
              <a:t>mouseState.X</a:t>
            </a:r>
            <a:r>
              <a:rPr lang="en-US" sz="2000" dirty="0" smtClean="0">
                <a:solidFill>
                  <a:srgbClr val="FF0000"/>
                </a:solidFill>
                <a:latin typeface="Courier" pitchFamily="49" charset="0"/>
              </a:rPr>
              <a:t> != </a:t>
            </a:r>
            <a:r>
              <a:rPr lang="en-US" sz="2000" dirty="0" err="1" smtClean="0">
                <a:solidFill>
                  <a:srgbClr val="FF0000"/>
                </a:solidFill>
                <a:latin typeface="Courier" pitchFamily="49" charset="0"/>
              </a:rPr>
              <a:t>prevMouseState.X</a:t>
            </a:r>
            <a:r>
              <a:rPr lang="en-US" sz="2000" dirty="0" smtClean="0">
                <a:solidFill>
                  <a:srgbClr val="FF0000"/>
                </a:solidFill>
                <a:latin typeface="Courier" pitchFamily="49" charset="0"/>
              </a:rPr>
              <a:t> || </a:t>
            </a:r>
            <a:r>
              <a:rPr lang="en-US" sz="2000" dirty="0" err="1" smtClean="0">
                <a:solidFill>
                  <a:srgbClr val="FF0000"/>
                </a:solidFill>
                <a:latin typeface="Courier" pitchFamily="49" charset="0"/>
              </a:rPr>
              <a:t>mouseState.Y</a:t>
            </a:r>
            <a:r>
              <a:rPr lang="en-US" sz="2000" dirty="0" smtClean="0">
                <a:solidFill>
                  <a:srgbClr val="FF0000"/>
                </a:solidFill>
                <a:latin typeface="Courier" pitchFamily="49" charset="0"/>
              </a:rPr>
              <a:t> != </a:t>
            </a:r>
            <a:r>
              <a:rPr lang="en-US" sz="2000" dirty="0" err="1" smtClean="0">
                <a:solidFill>
                  <a:srgbClr val="FF0000"/>
                </a:solidFill>
                <a:latin typeface="Courier" pitchFamily="49" charset="0"/>
              </a:rPr>
              <a:t>prevMouseState.Y</a:t>
            </a:r>
            <a:r>
              <a:rPr lang="en-US" sz="2000" dirty="0" smtClean="0">
                <a:solidFill>
                  <a:srgbClr val="FF0000"/>
                </a:solidFill>
                <a:latin typeface="Courier" pitchFamily="49" charset="0"/>
              </a:rPr>
              <a:t>){</a:t>
            </a:r>
          </a:p>
          <a:p>
            <a:pPr marL="914400" lvl="2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ringsPosition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= new Vector2(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mouseState.X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,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mouseState.Y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)</a:t>
            </a:r>
          </a:p>
          <a:p>
            <a:pPr marL="914400" lvl="2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prevMouseState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=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mouseState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Courier" pitchFamily="49" charset="0"/>
              </a:rPr>
              <a:t>}</a:t>
            </a:r>
            <a:endParaRPr lang="en-US" sz="2000" dirty="0">
              <a:solidFill>
                <a:srgbClr val="FF0000"/>
              </a:solidFill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100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Limiting 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Right now the pc can move out of the play window</a:t>
            </a:r>
          </a:p>
          <a:p>
            <a:r>
              <a:rPr lang="en-US" dirty="0" smtClean="0"/>
              <a:t>To limit it we need to update the position of the sprite and check if it has exceeded the play bounds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FF0000"/>
                </a:solidFill>
                <a:latin typeface="Courier" pitchFamily="49" charset="0"/>
              </a:rPr>
              <a:t>if(</a:t>
            </a:r>
            <a:r>
              <a:rPr lang="en-US" sz="2600" dirty="0" err="1" smtClean="0">
                <a:solidFill>
                  <a:srgbClr val="FF0000"/>
                </a:solidFill>
                <a:latin typeface="Courier" pitchFamily="49" charset="0"/>
              </a:rPr>
              <a:t>ringsPosition.X</a:t>
            </a:r>
            <a:r>
              <a:rPr lang="en-US" sz="2600" dirty="0" smtClean="0">
                <a:solidFill>
                  <a:srgbClr val="FF0000"/>
                </a:solidFill>
                <a:latin typeface="Courier" pitchFamily="49" charset="0"/>
              </a:rPr>
              <a:t> &lt; 0)</a:t>
            </a:r>
          </a:p>
          <a:p>
            <a:pPr marL="457200" lvl="1" indent="0">
              <a:buNone/>
            </a:pPr>
            <a:r>
              <a:rPr lang="en-US" sz="2300" dirty="0" err="1" smtClean="0">
                <a:solidFill>
                  <a:srgbClr val="FF0000"/>
                </a:solidFill>
                <a:latin typeface="Courier" pitchFamily="49" charset="0"/>
              </a:rPr>
              <a:t>ringsPosition.X</a:t>
            </a:r>
            <a:r>
              <a:rPr lang="en-US" sz="2300" dirty="0" smtClean="0">
                <a:solidFill>
                  <a:srgbClr val="FF0000"/>
                </a:solidFill>
                <a:latin typeface="Courier" pitchFamily="49" charset="0"/>
              </a:rPr>
              <a:t> = 0;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FF0000"/>
                </a:solidFill>
                <a:latin typeface="Courier" pitchFamily="49" charset="0"/>
              </a:rPr>
              <a:t>if(</a:t>
            </a:r>
            <a:r>
              <a:rPr lang="en-US" sz="2600" dirty="0" err="1" smtClean="0">
                <a:solidFill>
                  <a:srgbClr val="FF0000"/>
                </a:solidFill>
                <a:latin typeface="Courier" pitchFamily="49" charset="0"/>
              </a:rPr>
              <a:t>ringsPosition.Y</a:t>
            </a:r>
            <a:r>
              <a:rPr lang="en-US" sz="2600" dirty="0" smtClean="0">
                <a:solidFill>
                  <a:srgbClr val="FF0000"/>
                </a:solidFill>
                <a:latin typeface="Courier" pitchFamily="49" charset="0"/>
              </a:rPr>
              <a:t> &lt; 0)</a:t>
            </a:r>
          </a:p>
          <a:p>
            <a:pPr marL="457200" lvl="1" indent="0">
              <a:buNone/>
            </a:pPr>
            <a:r>
              <a:rPr lang="en-US" sz="2300" dirty="0" err="1" smtClean="0">
                <a:solidFill>
                  <a:srgbClr val="FF0000"/>
                </a:solidFill>
                <a:latin typeface="Courier" pitchFamily="49" charset="0"/>
              </a:rPr>
              <a:t>ringsPosition.Y</a:t>
            </a:r>
            <a:r>
              <a:rPr lang="en-US" sz="2300" dirty="0" smtClean="0">
                <a:solidFill>
                  <a:srgbClr val="FF0000"/>
                </a:solidFill>
                <a:latin typeface="Courier" pitchFamily="49" charset="0"/>
              </a:rPr>
              <a:t> = 0;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FF0000"/>
                </a:solidFill>
                <a:latin typeface="Courier" pitchFamily="49" charset="0"/>
              </a:rPr>
              <a:t>if(</a:t>
            </a:r>
            <a:r>
              <a:rPr lang="en-US" sz="2600" dirty="0" err="1" smtClean="0">
                <a:solidFill>
                  <a:srgbClr val="FF0000"/>
                </a:solidFill>
                <a:latin typeface="Courier" pitchFamily="49" charset="0"/>
              </a:rPr>
              <a:t>ringsPosition.X</a:t>
            </a:r>
            <a:r>
              <a:rPr lang="en-US" sz="2600" dirty="0" smtClean="0">
                <a:solidFill>
                  <a:srgbClr val="FF0000"/>
                </a:solidFill>
                <a:latin typeface="Courier" pitchFamily="49" charset="0"/>
              </a:rPr>
              <a:t> &gt; </a:t>
            </a:r>
            <a:r>
              <a:rPr lang="en-US" sz="2600" dirty="0" err="1" smtClean="0">
                <a:solidFill>
                  <a:srgbClr val="FF0000"/>
                </a:solidFill>
                <a:latin typeface="Courier" pitchFamily="49" charset="0"/>
              </a:rPr>
              <a:t>Window.ClinetBounds.Width</a:t>
            </a:r>
            <a:r>
              <a:rPr lang="en-US" sz="2600" dirty="0" smtClean="0">
                <a:solidFill>
                  <a:srgbClr val="FF0000"/>
                </a:solidFill>
                <a:latin typeface="Courier" pitchFamily="49" charset="0"/>
              </a:rPr>
              <a:t> – </a:t>
            </a:r>
            <a:r>
              <a:rPr lang="en-US" sz="2600" dirty="0" err="1" smtClean="0">
                <a:solidFill>
                  <a:srgbClr val="FF0000"/>
                </a:solidFill>
                <a:latin typeface="Courier" pitchFamily="49" charset="0"/>
              </a:rPr>
              <a:t>ringsFrameSize.X</a:t>
            </a:r>
            <a:r>
              <a:rPr lang="en-US" sz="2600" dirty="0" smtClean="0">
                <a:solidFill>
                  <a:srgbClr val="FF0000"/>
                </a:solidFill>
                <a:latin typeface="Courier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300" dirty="0" err="1" smtClean="0">
                <a:solidFill>
                  <a:srgbClr val="FF0000"/>
                </a:solidFill>
                <a:latin typeface="Courier" pitchFamily="49" charset="0"/>
              </a:rPr>
              <a:t>ringsPosition.X</a:t>
            </a:r>
            <a:r>
              <a:rPr lang="en-US" sz="2300" dirty="0" smtClean="0">
                <a:solidFill>
                  <a:srgbClr val="FF0000"/>
                </a:solidFill>
                <a:latin typeface="Courier" pitchFamily="49" charset="0"/>
              </a:rPr>
              <a:t> = </a:t>
            </a:r>
            <a:r>
              <a:rPr lang="en-US" sz="2300" dirty="0" err="1" smtClean="0">
                <a:solidFill>
                  <a:srgbClr val="FF0000"/>
                </a:solidFill>
                <a:latin typeface="Courier" pitchFamily="49" charset="0"/>
              </a:rPr>
              <a:t>Window.ClinetBounds.Width</a:t>
            </a:r>
            <a:r>
              <a:rPr lang="en-US" sz="2300" dirty="0" smtClean="0">
                <a:solidFill>
                  <a:srgbClr val="FF0000"/>
                </a:solidFill>
                <a:latin typeface="Courier" pitchFamily="49" charset="0"/>
              </a:rPr>
              <a:t> – </a:t>
            </a:r>
            <a:r>
              <a:rPr lang="en-US" sz="2300" dirty="0" err="1" smtClean="0">
                <a:solidFill>
                  <a:srgbClr val="FF0000"/>
                </a:solidFill>
                <a:latin typeface="Courier" pitchFamily="49" charset="0"/>
              </a:rPr>
              <a:t>ringsFrameSize.X</a:t>
            </a:r>
            <a:r>
              <a:rPr lang="en-US" sz="2300" dirty="0">
                <a:solidFill>
                  <a:srgbClr val="FF0000"/>
                </a:solidFill>
                <a:latin typeface="Courier" pitchFamily="49" charset="0"/>
              </a:rPr>
              <a:t>;</a:t>
            </a:r>
            <a:endParaRPr lang="en-US" sz="2300" dirty="0" smtClean="0">
              <a:solidFill>
                <a:srgbClr val="FF0000"/>
              </a:solidFill>
              <a:latin typeface="Courier" pitchFamily="49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rgbClr val="FF0000"/>
                </a:solidFill>
                <a:latin typeface="Courier" pitchFamily="49" charset="0"/>
              </a:rPr>
              <a:t>if(</a:t>
            </a:r>
            <a:r>
              <a:rPr lang="en-US" sz="2600" dirty="0" err="1" smtClean="0">
                <a:solidFill>
                  <a:srgbClr val="FF0000"/>
                </a:solidFill>
                <a:latin typeface="Courier" pitchFamily="49" charset="0"/>
              </a:rPr>
              <a:t>ringsPosition.Y</a:t>
            </a:r>
            <a:r>
              <a:rPr lang="en-US" sz="2600" dirty="0" smtClean="0">
                <a:solidFill>
                  <a:srgbClr val="FF0000"/>
                </a:solidFill>
                <a:latin typeface="Courier" pitchFamily="49" charset="0"/>
              </a:rPr>
              <a:t> &gt; </a:t>
            </a:r>
            <a:r>
              <a:rPr lang="en-US" sz="2600" dirty="0" err="1" smtClean="0">
                <a:solidFill>
                  <a:srgbClr val="FF0000"/>
                </a:solidFill>
                <a:latin typeface="Courier" pitchFamily="49" charset="0"/>
              </a:rPr>
              <a:t>Window.ClinetBounds.Height</a:t>
            </a:r>
            <a:r>
              <a:rPr lang="en-US" sz="2600" dirty="0" smtClean="0">
                <a:solidFill>
                  <a:srgbClr val="FF0000"/>
                </a:solidFill>
                <a:latin typeface="Courier" pitchFamily="49" charset="0"/>
              </a:rPr>
              <a:t> – </a:t>
            </a:r>
            <a:r>
              <a:rPr lang="en-US" sz="2600" dirty="0" err="1" smtClean="0">
                <a:solidFill>
                  <a:srgbClr val="FF0000"/>
                </a:solidFill>
                <a:latin typeface="Courier" pitchFamily="49" charset="0"/>
              </a:rPr>
              <a:t>ringsFrameSize.Y</a:t>
            </a:r>
            <a:r>
              <a:rPr lang="en-US" sz="2600" dirty="0" smtClean="0">
                <a:solidFill>
                  <a:srgbClr val="FF0000"/>
                </a:solidFill>
                <a:latin typeface="Courier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300" dirty="0" err="1" smtClean="0">
                <a:solidFill>
                  <a:srgbClr val="FF0000"/>
                </a:solidFill>
                <a:latin typeface="Courier" pitchFamily="49" charset="0"/>
              </a:rPr>
              <a:t>ringsPosition.Y</a:t>
            </a:r>
            <a:r>
              <a:rPr lang="en-US" sz="2300" dirty="0" smtClean="0">
                <a:solidFill>
                  <a:srgbClr val="FF0000"/>
                </a:solidFill>
                <a:latin typeface="Courier" pitchFamily="49" charset="0"/>
              </a:rPr>
              <a:t> = </a:t>
            </a:r>
            <a:r>
              <a:rPr lang="en-US" sz="2300" dirty="0" err="1" smtClean="0">
                <a:solidFill>
                  <a:srgbClr val="FF0000"/>
                </a:solidFill>
                <a:latin typeface="Courier" pitchFamily="49" charset="0"/>
              </a:rPr>
              <a:t>Window.ClinetBounds.Height</a:t>
            </a:r>
            <a:r>
              <a:rPr lang="en-US" sz="2300" dirty="0" smtClean="0">
                <a:solidFill>
                  <a:srgbClr val="FF0000"/>
                </a:solidFill>
                <a:latin typeface="Courier" pitchFamily="49" charset="0"/>
              </a:rPr>
              <a:t> – </a:t>
            </a:r>
            <a:r>
              <a:rPr lang="en-US" sz="2300" dirty="0" err="1" smtClean="0">
                <a:solidFill>
                  <a:srgbClr val="FF0000"/>
                </a:solidFill>
                <a:latin typeface="Courier" pitchFamily="49" charset="0"/>
              </a:rPr>
              <a:t>ringsFrameSize.Y</a:t>
            </a:r>
            <a:r>
              <a:rPr lang="en-US" sz="2300" dirty="0" smtClean="0">
                <a:solidFill>
                  <a:srgbClr val="FF0000"/>
                </a:solidFill>
                <a:latin typeface="Courier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153954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fastest ways to handle collision detection is through a bounding-box algorithm</a:t>
            </a:r>
          </a:p>
          <a:p>
            <a:r>
              <a:rPr lang="en-US" dirty="0" smtClean="0"/>
              <a:t>To begin you need to make the </a:t>
            </a:r>
            <a:r>
              <a:rPr lang="en-US" dirty="0" err="1" smtClean="0"/>
              <a:t>skullball</a:t>
            </a:r>
            <a:r>
              <a:rPr lang="en-US" dirty="0" smtClean="0"/>
              <a:t> position a variable like the rings</a:t>
            </a:r>
          </a:p>
          <a:p>
            <a:r>
              <a:rPr lang="en-US" dirty="0" smtClean="0"/>
              <a:t>Pass the </a:t>
            </a:r>
            <a:r>
              <a:rPr lang="en-US" dirty="0" err="1" smtClean="0"/>
              <a:t>skullPosition</a:t>
            </a:r>
            <a:r>
              <a:rPr lang="en-US" dirty="0" smtClean="0"/>
              <a:t> variable as the second parameter to the </a:t>
            </a:r>
            <a:r>
              <a:rPr lang="en-US" dirty="0" err="1" smtClean="0"/>
              <a:t>spriteBatch.Draw</a:t>
            </a:r>
            <a:r>
              <a:rPr lang="en-US" dirty="0" smtClean="0"/>
              <a:t> call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819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the Game1 class make a new method called collide</a:t>
            </a:r>
          </a:p>
          <a:p>
            <a:pPr marL="457200" lvl="1" indent="0">
              <a:buNone/>
            </a:pPr>
            <a:r>
              <a:rPr lang="en-US" sz="2200" dirty="0">
                <a:solidFill>
                  <a:srgbClr val="FF0000"/>
                </a:solidFill>
                <a:latin typeface="Courier" pitchFamily="49" charset="0"/>
              </a:rPr>
              <a:t>p</a:t>
            </a:r>
            <a:r>
              <a:rPr lang="en-US" sz="2200" dirty="0" smtClean="0">
                <a:solidFill>
                  <a:srgbClr val="FF0000"/>
                </a:solidFill>
                <a:latin typeface="Courier" pitchFamily="49" charset="0"/>
              </a:rPr>
              <a:t>rotected </a:t>
            </a:r>
            <a:r>
              <a:rPr lang="en-US" sz="2200" dirty="0" err="1" smtClean="0">
                <a:solidFill>
                  <a:srgbClr val="FF0000"/>
                </a:solidFill>
                <a:latin typeface="Courier" pitchFamily="49" charset="0"/>
              </a:rPr>
              <a:t>bool</a:t>
            </a:r>
            <a:r>
              <a:rPr lang="en-US" sz="2200" dirty="0" smtClean="0">
                <a:solidFill>
                  <a:srgbClr val="FF0000"/>
                </a:solidFill>
                <a:latin typeface="Courier" pitchFamily="49" charset="0"/>
              </a:rPr>
              <a:t> Collide(){</a:t>
            </a:r>
          </a:p>
          <a:p>
            <a:pPr marL="914400" lvl="2" indent="0">
              <a:buNone/>
            </a:pP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Rectangle 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ringsRect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 = new Rectangle((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int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)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ringsPosition.X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, (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int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)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ringsPosition.Y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, 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ringsFrameSize.X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, 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ringsFrameSize.Y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);</a:t>
            </a:r>
          </a:p>
          <a:p>
            <a:pPr marL="914400" lvl="2" indent="0">
              <a:buNone/>
            </a:pP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Rectangle 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skullRect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 = new Rectangle((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int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)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skull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Position.X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, (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int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)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skull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Position.Y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, 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skull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FrameSize.X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, 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skull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FrameSize.Y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);</a:t>
            </a:r>
          </a:p>
          <a:p>
            <a:pPr marL="914400" lvl="2" indent="0">
              <a:buNone/>
            </a:pP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Return 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ringsRect.Intersects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(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skullRect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);</a:t>
            </a:r>
          </a:p>
          <a:p>
            <a:pPr marL="457200" lvl="1" indent="0">
              <a:buNone/>
            </a:pPr>
            <a:r>
              <a:rPr lang="en-US" sz="2200" dirty="0">
                <a:solidFill>
                  <a:srgbClr val="FF0000"/>
                </a:solidFill>
                <a:latin typeface="Courier" pitchFamily="49" charset="0"/>
              </a:rPr>
              <a:t>}</a:t>
            </a:r>
            <a:endParaRPr lang="en-US" sz="2200" dirty="0" smtClean="0">
              <a:solidFill>
                <a:srgbClr val="FF0000"/>
              </a:solidFill>
              <a:latin typeface="Courier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116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589</Words>
  <Application>Microsoft Office PowerPoint</Application>
  <PresentationFormat>On-screen Show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User Input and Collisions</vt:lpstr>
      <vt:lpstr>More Sprites</vt:lpstr>
      <vt:lpstr>Keyboard Input</vt:lpstr>
      <vt:lpstr>Keyboard Input</vt:lpstr>
      <vt:lpstr>Mouse Input</vt:lpstr>
      <vt:lpstr>Moving with the Mouse</vt:lpstr>
      <vt:lpstr>Limiting Play</vt:lpstr>
      <vt:lpstr>Collision Detection</vt:lpstr>
      <vt:lpstr>Collision Methods</vt:lpstr>
      <vt:lpstr>Calling Collide</vt:lpstr>
      <vt:lpstr>Altering Collide</vt:lpstr>
    </vt:vector>
  </TitlesOfParts>
  <Company>University of Baltimore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User Input and Collisions</dc:title>
  <dc:creator>Bridget Blodgett</dc:creator>
  <cp:lastModifiedBy>Bridget Blodgett</cp:lastModifiedBy>
  <cp:revision>5</cp:revision>
  <dcterms:created xsi:type="dcterms:W3CDTF">2014-09-29T16:37:20Z</dcterms:created>
  <dcterms:modified xsi:type="dcterms:W3CDTF">2014-09-29T17:45:52Z</dcterms:modified>
</cp:coreProperties>
</file>