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0" r:id="rId30"/>
    <p:sldId id="291" r:id="rId31"/>
    <p:sldId id="292" r:id="rId32"/>
    <p:sldId id="293" r:id="rId33"/>
    <p:sldId id="288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467D1-CEF4-4FB2-A0B6-3109DF6A831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EC3F-4AD2-473D-9583-9EE425B7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9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2015E4-38AC-49EE-AB06-04158E0548B1}" type="slidenum">
              <a:rPr lang="en-US"/>
              <a:pPr/>
              <a:t>36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4E8336-17FF-478E-8E84-930342CBB412}" type="slidenum">
              <a:rPr lang="en-US"/>
              <a:pPr/>
              <a:t>37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3ECC64-8D1B-45CB-98FD-A9E803AF7327}" type="slidenum">
              <a:rPr lang="en-US"/>
              <a:pPr/>
              <a:t>38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ED3B48-DCB5-4BCE-8830-9F8CC36111AB}" type="slidenum">
              <a:rPr lang="en-US"/>
              <a:pPr/>
              <a:t>39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933076-1D13-43D2-A955-F86D9922942A}" type="slidenum">
              <a:rPr lang="en-US"/>
              <a:pPr/>
              <a:t>40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EE8D7C-4ECF-4C59-A2F7-6B8F5184518F}" type="slidenum">
              <a:rPr lang="en-US"/>
              <a:pPr/>
              <a:t>41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8DC50F-FE5F-4D06-BB43-AF2C559A6630}" type="slidenum">
              <a:rPr lang="en-US"/>
              <a:pPr/>
              <a:t>42</a:t>
            </a:fld>
            <a:endParaRPr lang="en-US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050B6-2F18-40D8-B8A5-F208CB7AC36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E87F-699B-438C-88C9-7FDB2479E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Variables and Expression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</a:t>
            </a:r>
            <a:r>
              <a:rPr lang="en-US" dirty="0" smtClean="0"/>
              <a:t>315</a:t>
            </a:r>
            <a:r>
              <a:rPr lang="en-US" dirty="0" smtClean="0"/>
              <a:t>.101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Bridget Blodgett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assigning names to variables it is important to select unique and relevant names.</a:t>
            </a:r>
          </a:p>
          <a:p>
            <a:pPr lvl="1"/>
            <a:r>
              <a:rPr lang="en-US" dirty="0" smtClean="0"/>
              <a:t>If you have several different pieces of code all with a variable named </a:t>
            </a:r>
            <a:r>
              <a:rPr lang="en-US" dirty="0" err="1" smtClean="0"/>
              <a:t>myInteger</a:t>
            </a:r>
            <a:r>
              <a:rPr lang="en-US" dirty="0" smtClean="0"/>
              <a:t> it will quickly become confusing and useless to you</a:t>
            </a:r>
          </a:p>
          <a:p>
            <a:r>
              <a:rPr lang="en-US" dirty="0" smtClean="0"/>
              <a:t>Variable naming rules:</a:t>
            </a:r>
          </a:p>
          <a:p>
            <a:pPr lvl="1"/>
            <a:r>
              <a:rPr lang="en-US" dirty="0" smtClean="0"/>
              <a:t>The first character must be a letter, </a:t>
            </a:r>
            <a:r>
              <a:rPr lang="en-US" dirty="0" smtClean="0"/>
              <a:t>an </a:t>
            </a:r>
            <a:r>
              <a:rPr lang="en-US" dirty="0" smtClean="0"/>
              <a:t>underscore (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smtClean="0"/>
              <a:t>), or the at symbol (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Subsequent characters may be letters, underscore characters, or numbers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myBigVar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_test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99BottlesofBeer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namespace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It’s-All-Over</a:t>
            </a:r>
          </a:p>
          <a:p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MYVARIABLE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Variable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declare multiple variables of a type in one line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highScore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lowScore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 smtClean="0"/>
              <a:t>You can also declare and initialize a variable in the same line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age = 25;</a:t>
            </a:r>
          </a:p>
          <a:p>
            <a:r>
              <a:rPr lang="en-US" dirty="0" smtClean="0"/>
              <a:t>Or declare and initialize multiple variables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highScore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25,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lowScore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Expressions are the basic building blocks of computation</a:t>
            </a:r>
          </a:p>
          <a:p>
            <a:pPr lvl="1"/>
            <a:r>
              <a:rPr lang="en-US" dirty="0" smtClean="0"/>
              <a:t>To form an expression combine an initialized variable with a literal value and operator</a:t>
            </a:r>
          </a:p>
          <a:p>
            <a:r>
              <a:rPr lang="en-US" dirty="0" smtClean="0"/>
              <a:t>Three categories:</a:t>
            </a:r>
          </a:p>
          <a:p>
            <a:pPr lvl="1"/>
            <a:r>
              <a:rPr lang="en-US" dirty="0" smtClean="0"/>
              <a:t>Unary</a:t>
            </a:r>
          </a:p>
          <a:p>
            <a:pPr lvl="1"/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Ternary</a:t>
            </a:r>
          </a:p>
          <a:p>
            <a:r>
              <a:rPr lang="en-US" dirty="0" smtClean="0"/>
              <a:t>Cover basic mathematical actions</a:t>
            </a:r>
          </a:p>
          <a:p>
            <a:pPr lvl="1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+, -, *, /, %, signs</a:t>
            </a:r>
            <a:endParaRPr lang="en-US" sz="19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the + operator may be used with a string variable and </a:t>
            </a:r>
            <a:r>
              <a:rPr lang="en-US" dirty="0" err="1" smtClean="0"/>
              <a:t>bool</a:t>
            </a:r>
            <a:r>
              <a:rPr lang="en-US" dirty="0" smtClean="0"/>
              <a:t> will not allow you to use any</a:t>
            </a:r>
          </a:p>
          <a:p>
            <a:r>
              <a:rPr lang="en-US" dirty="0" smtClean="0"/>
              <a:t>You can also increment and decrement values with operators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657600"/>
          <a:ext cx="8153400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836"/>
                <a:gridCol w="2303323"/>
                <a:gridCol w="4161241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= ++var2;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</a:t>
                      </a:r>
                      <a:r>
                        <a:rPr lang="en-US" baseline="0" dirty="0" smtClean="0"/>
                        <a:t> is assigned the value of var2 + 1. var2 is incremented by 1.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= --var2;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is assigned the value of var2 –</a:t>
                      </a:r>
                      <a:r>
                        <a:rPr lang="en-US" baseline="0" dirty="0" smtClean="0"/>
                        <a:t> 1. var2 is decremented by 1.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= var2++;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is assigned the value of var2. var2 is incremented by 1.</a:t>
                      </a:r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= var2--;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Var1 is assigned the value of var2. var2 is decremented by 1.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operators result in the variable on the left side of the = being assigned the value of the operands and operators on the right</a:t>
            </a:r>
          </a:p>
          <a:p>
            <a:pPr lvl="1"/>
            <a:r>
              <a:rPr lang="en-US" dirty="0" smtClean="0"/>
              <a:t>e.g. =, +=, -=, *=, /=, %=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follow a standard order of precedence</a:t>
            </a:r>
          </a:p>
          <a:p>
            <a:pPr lvl="1"/>
            <a:r>
              <a:rPr lang="en-US" dirty="0" smtClean="0"/>
              <a:t>++ (prefix), --, (), signs</a:t>
            </a:r>
          </a:p>
          <a:p>
            <a:pPr lvl="1"/>
            <a:r>
              <a:rPr lang="en-US" dirty="0" smtClean="0"/>
              <a:t>*, /, %</a:t>
            </a:r>
          </a:p>
          <a:p>
            <a:pPr lvl="1"/>
            <a:r>
              <a:rPr lang="en-US" dirty="0" smtClean="0"/>
              <a:t>+, -</a:t>
            </a:r>
          </a:p>
          <a:p>
            <a:pPr lvl="1"/>
            <a:r>
              <a:rPr lang="en-US" dirty="0" smtClean="0"/>
              <a:t>=, *=, /=, %=, +=, -=</a:t>
            </a:r>
          </a:p>
          <a:p>
            <a:pPr lvl="1"/>
            <a:r>
              <a:rPr lang="en-US" dirty="0" smtClean="0"/>
              <a:t>++, -- (suffix)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403.101</a:t>
            </a:r>
          </a:p>
          <a:p>
            <a:r>
              <a:rPr lang="en-US" dirty="0" smtClean="0"/>
              <a:t>Fall 2011</a:t>
            </a:r>
          </a:p>
          <a:p>
            <a:r>
              <a:rPr lang="en-US" dirty="0" smtClean="0"/>
              <a:t>Bridget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15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dealing with simple types we’ve only used variables that contain the correct form of data for that type</a:t>
            </a:r>
          </a:p>
          <a:p>
            <a:r>
              <a:rPr lang="en-US" dirty="0" smtClean="0"/>
              <a:t>However, often you need to convert data between different types.</a:t>
            </a:r>
          </a:p>
          <a:p>
            <a:pPr lvl="1"/>
            <a:r>
              <a:rPr lang="en-US" dirty="0" smtClean="0"/>
              <a:t>Implicit Conversion</a:t>
            </a:r>
          </a:p>
          <a:p>
            <a:pPr lvl="1"/>
            <a:r>
              <a:rPr lang="en-US" dirty="0" smtClean="0"/>
              <a:t>Explicit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need to formally ask or tell the compiler to do a conversion it is an explicit conversion</a:t>
            </a:r>
          </a:p>
          <a:p>
            <a:pPr lvl="1"/>
            <a:r>
              <a:rPr lang="en-US" dirty="0" smtClean="0"/>
              <a:t>The compiler will fail with an error about type conversion if you try to implicitly convert a variable that requires an explicit conversion</a:t>
            </a:r>
          </a:p>
          <a:p>
            <a:r>
              <a:rPr lang="en-US" dirty="0" smtClean="0"/>
              <a:t>Casting a variable into the type you want often fulfills this requirement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destinationType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sourceVar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(byte)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sourceVar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C#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C# compliers ignore whitespace in your code</a:t>
            </a:r>
          </a:p>
          <a:p>
            <a:pPr lvl="1"/>
            <a:r>
              <a:rPr lang="en-US" dirty="0" smtClean="0"/>
              <a:t>Make good use of this to improve the readability of your code for yourself and others</a:t>
            </a:r>
          </a:p>
          <a:p>
            <a:r>
              <a:rPr lang="en-US" dirty="0" smtClean="0"/>
              <a:t>The code is made up of </a:t>
            </a:r>
            <a:r>
              <a:rPr lang="en-US" b="1" dirty="0" smtClean="0"/>
              <a:t>statements</a:t>
            </a:r>
            <a:r>
              <a:rPr lang="en-US" dirty="0" smtClean="0"/>
              <a:t> which are </a:t>
            </a:r>
            <a:r>
              <a:rPr lang="en-US" b="1" dirty="0" smtClean="0"/>
              <a:t>terminated</a:t>
            </a:r>
            <a:r>
              <a:rPr lang="en-US" dirty="0" smtClean="0"/>
              <a:t> with a semi-colon</a:t>
            </a:r>
          </a:p>
          <a:p>
            <a:pPr lvl="1"/>
            <a:r>
              <a:rPr lang="en-US" dirty="0" smtClean="0"/>
              <a:t>If someone doesn’t compile double check your semi-colons!</a:t>
            </a:r>
          </a:p>
          <a:p>
            <a:r>
              <a:rPr lang="en-US" dirty="0" smtClean="0"/>
              <a:t>All statements are part of a </a:t>
            </a:r>
            <a:r>
              <a:rPr lang="en-US" b="1" dirty="0" smtClean="0"/>
              <a:t>block</a:t>
            </a:r>
            <a:r>
              <a:rPr lang="en-US" dirty="0" smtClean="0"/>
              <a:t> of code marked by curly brackets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attempt to cast a variable which is too large for the type you have selected it will often still compile</a:t>
            </a:r>
          </a:p>
          <a:p>
            <a:pPr lvl="1"/>
            <a:r>
              <a:rPr lang="en-US" dirty="0" smtClean="0"/>
              <a:t>However, information will be lost in the process</a:t>
            </a:r>
          </a:p>
          <a:p>
            <a:pPr lvl="1"/>
            <a:r>
              <a:rPr lang="en-US" dirty="0" smtClean="0"/>
              <a:t>This is called overflow</a:t>
            </a:r>
          </a:p>
          <a:p>
            <a:r>
              <a:rPr lang="en-US" dirty="0" smtClean="0"/>
              <a:t>You can set overflow checking context for an expression to: checked or unchecked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checked((byte)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sourceVar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The default behavior of the compiler can be changed to always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Convert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used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Convert.ToDouble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Convert.ToInt32() </a:t>
            </a:r>
            <a:r>
              <a:rPr lang="en-US" dirty="0" smtClean="0"/>
              <a:t>several times</a:t>
            </a:r>
          </a:p>
          <a:p>
            <a:pPr lvl="1"/>
            <a:r>
              <a:rPr lang="en-US" dirty="0" smtClean="0"/>
              <a:t>These commands work for strings which contain numbers as their input</a:t>
            </a:r>
          </a:p>
          <a:p>
            <a:pPr lvl="1"/>
            <a:r>
              <a:rPr lang="en-US" dirty="0" smtClean="0"/>
              <a:t>The number must also fit within the type you are converting to</a:t>
            </a:r>
          </a:p>
          <a:p>
            <a:r>
              <a:rPr lang="en-US" dirty="0" smtClean="0"/>
              <a:t>These convert commands are </a:t>
            </a:r>
            <a:r>
              <a:rPr lang="en-US" i="1" dirty="0" smtClean="0"/>
              <a:t>always</a:t>
            </a:r>
            <a:r>
              <a:rPr lang="en-US" dirty="0" smtClean="0"/>
              <a:t> overflow checked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the simple types there are three complex types within C#</a:t>
            </a:r>
          </a:p>
          <a:p>
            <a:pPr lvl="1"/>
            <a:r>
              <a:rPr lang="en-US" dirty="0" smtClean="0"/>
              <a:t>Enumerations (</a:t>
            </a:r>
            <a:r>
              <a:rPr lang="en-US" dirty="0" err="1" smtClean="0"/>
              <a:t>enums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(structures)</a:t>
            </a:r>
          </a:p>
          <a:p>
            <a:pPr lvl="1"/>
            <a:r>
              <a:rPr lang="en-US" dirty="0" smtClean="0"/>
              <a:t>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Accepts one of a finite set of defined values as input</a:t>
            </a:r>
          </a:p>
          <a:p>
            <a:r>
              <a:rPr lang="en-US" dirty="0" smtClean="0"/>
              <a:t>You must declare the type and the acceptable values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&lt;value 1&gt;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&lt;value 2&gt;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&lt;value 3&gt;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Declare variables like normal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dirty="0" smtClean="0"/>
              <a:t>Assign them values in a slightly different manner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=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&gt;.&lt;value&gt;;</a:t>
            </a:r>
          </a:p>
        </p:txBody>
      </p:sp>
    </p:spTree>
    <p:extLst>
      <p:ext uri="{BB962C8B-B14F-4D97-AF65-F5344CB8AC3E}">
        <p14:creationId xmlns:p14="http://schemas.microsoft.com/office/powerpoint/2010/main" val="12195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default the values in an enumeration are stored as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 smtClean="0">
                <a:cs typeface="Courier New" pitchFamily="49" charset="0"/>
              </a:rPr>
              <a:t>s</a:t>
            </a:r>
            <a:endParaRPr lang="en-US" sz="2000" dirty="0" smtClean="0">
              <a:cs typeface="Courier New" pitchFamily="49" charset="0"/>
            </a:endParaRPr>
          </a:p>
          <a:p>
            <a:pPr lvl="1"/>
            <a:r>
              <a:rPr lang="en-US" dirty="0" smtClean="0"/>
              <a:t>Specify a different type during the declaration: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 : 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underlyingType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 …</a:t>
            </a:r>
          </a:p>
          <a:p>
            <a:r>
              <a:rPr lang="en-US" dirty="0" smtClean="0"/>
              <a:t>Each value is assigned  a underlying type value automatically in order of definition starting at 0</a:t>
            </a:r>
          </a:p>
          <a:p>
            <a:r>
              <a:rPr lang="en-US" dirty="0" smtClean="0"/>
              <a:t>You can use the assignment operator to override the default and assign custom values</a:t>
            </a:r>
          </a:p>
        </p:txBody>
      </p:sp>
    </p:spTree>
    <p:extLst>
      <p:ext uri="{BB962C8B-B14F-4D97-AF65-F5344CB8AC3E}">
        <p14:creationId xmlns:p14="http://schemas.microsoft.com/office/powerpoint/2010/main" val="24768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Structs</a:t>
            </a:r>
            <a:r>
              <a:rPr lang="en-US" dirty="0" smtClean="0"/>
              <a:t> are data structures composed of several pieces of data</a:t>
            </a:r>
          </a:p>
          <a:p>
            <a:r>
              <a:rPr lang="en-US" dirty="0" smtClean="0"/>
              <a:t>Allows programmers to define types of variables that follow this structure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&lt;accessibility&gt; &lt;type&gt; &lt;name&gt;;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Call data members within the </a:t>
            </a:r>
            <a:r>
              <a:rPr lang="en-US" dirty="0" err="1" smtClean="0"/>
              <a:t>struct</a:t>
            </a:r>
            <a:r>
              <a:rPr lang="en-US" dirty="0" smtClean="0"/>
              <a:t> using the period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structName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&gt;.&lt;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dataMember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&gt; = &lt;value&gt;;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Arrays[]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Arrays[] allow you to store multiple values within a single variable</a:t>
            </a:r>
          </a:p>
          <a:p>
            <a:r>
              <a:rPr lang="en-US" dirty="0" smtClean="0"/>
              <a:t>Arrays are indexed lists of variables stored in a single array type variable</a:t>
            </a:r>
          </a:p>
          <a:p>
            <a:pPr lvl="1"/>
            <a:r>
              <a:rPr lang="en-US" dirty="0" smtClean="0"/>
              <a:t>You call an individual value by specifying their index in the array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friendNames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[&lt;index&gt;];</a:t>
            </a:r>
          </a:p>
          <a:p>
            <a:pPr lvl="1"/>
            <a:r>
              <a:rPr lang="en-US" dirty="0" smtClean="0"/>
              <a:t>The index is a </a:t>
            </a:r>
            <a:r>
              <a:rPr lang="en-US" dirty="0" err="1" smtClean="0"/>
              <a:t>int</a:t>
            </a:r>
            <a:r>
              <a:rPr lang="en-US" dirty="0" smtClean="0"/>
              <a:t> starting with 0 and counting up until the last value in the array is stored</a:t>
            </a:r>
          </a:p>
          <a:p>
            <a:r>
              <a:rPr lang="en-US" dirty="0" smtClean="0"/>
              <a:t>All the values saved in an array shared a base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Arrays[]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simply type may be made into an array by appending the [] to the end of the type declaration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[10] = 5;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{5,9,10,2,99};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[5];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myIntArray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dirty="0" smtClean="0"/>
              <a:t>The variable which defines the array size must be declared a constant (include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in its declaration)</a:t>
            </a:r>
          </a:p>
        </p:txBody>
      </p:sp>
    </p:spTree>
    <p:extLst>
      <p:ext uri="{BB962C8B-B14F-4D97-AF65-F5344CB8AC3E}">
        <p14:creationId xmlns:p14="http://schemas.microsoft.com/office/powerpoint/2010/main" val="4241367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 </a:t>
            </a:r>
            <a:r>
              <a:rPr lang="en-US" smtClean="0"/>
              <a:t>and Looping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Looping refers to the repeated execution of statements</a:t>
            </a:r>
          </a:p>
          <a:p>
            <a:pPr lvl="1"/>
            <a:r>
              <a:rPr lang="en-US" dirty="0" smtClean="0"/>
              <a:t>It reduces the amount of code that needs to be written to repeat operations</a:t>
            </a:r>
          </a:p>
          <a:p>
            <a:r>
              <a:rPr lang="en-US" dirty="0" smtClean="0"/>
              <a:t>Also allows for specific conditions which will end the loop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27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code within the loop is executed until the </a:t>
            </a:r>
            <a:r>
              <a:rPr lang="en-US" dirty="0" err="1" smtClean="0"/>
              <a:t>bool</a:t>
            </a:r>
            <a:r>
              <a:rPr lang="en-US" dirty="0" smtClean="0"/>
              <a:t> test evaluates to false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&lt;code&gt;;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while (&lt;Test&gt;);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This is when the increment/decrement operators are the most useful (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 smtClean="0"/>
              <a:t>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1588" indent="-1588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(“In {0} year{1} you’ll have a balance of {2}.”, 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totalYears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totalYears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1 ? “”: “s”, balance);</a:t>
            </a: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581400" y="3429000"/>
            <a:ext cx="1295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3429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3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Besides using whitespace to make your code more understandable, comments can aid in comprehension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&lt;code line 1, statement 1&gt;;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/* The above is an example of a statement */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 The above is an example of a comment */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The 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dirty="0" smtClean="0"/>
              <a:t> can be used for comments which span multiple lines. </a:t>
            </a:r>
          </a:p>
          <a:p>
            <a:pPr lvl="1"/>
            <a:r>
              <a:rPr lang="en-US" dirty="0" smtClean="0"/>
              <a:t>C# will assume the comment keeps going until it sees the close comment mark 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dirty="0" smtClean="0"/>
              <a:t>If your comment is only one line you can also use 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</a:p>
          <a:p>
            <a:pPr>
              <a:buNone/>
            </a:pP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and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Wrapping a do loop in an if statement ensures that the do loop will only run if certain conditions are met</a:t>
            </a:r>
          </a:p>
          <a:p>
            <a:pPr lvl="1"/>
            <a:r>
              <a:rPr lang="en-US" dirty="0" smtClean="0"/>
              <a:t>Otherwise the loop will always execute once</a:t>
            </a:r>
          </a:p>
          <a:p>
            <a:pPr lvl="1"/>
            <a:r>
              <a:rPr lang="en-US" dirty="0" smtClean="0"/>
              <a:t>Not the most efficient way to perform this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941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boolean</a:t>
            </a:r>
            <a:r>
              <a:rPr lang="en-US" dirty="0" smtClean="0"/>
              <a:t> test is performed at the </a:t>
            </a:r>
            <a:r>
              <a:rPr lang="en-US" b="1" dirty="0" smtClean="0"/>
              <a:t>start</a:t>
            </a:r>
            <a:r>
              <a:rPr lang="en-US" dirty="0" smtClean="0"/>
              <a:t> of a while loop not at the end</a:t>
            </a:r>
          </a:p>
          <a:p>
            <a:r>
              <a:rPr lang="en-US" dirty="0" smtClean="0"/>
              <a:t>If the test evaluates to false the loop is not executed</a:t>
            </a:r>
          </a:p>
          <a:p>
            <a:pPr lvl="1"/>
            <a:r>
              <a:rPr lang="en-US" dirty="0" smtClean="0"/>
              <a:t>The program goes onto the next piece of code after the loop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while (&lt;test&gt;)</a:t>
            </a:r>
            <a:endParaRPr lang="en-US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&lt;code&gt;;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dirty="0" smtClean="0">
                <a:cs typeface="Courier New" pitchFamily="49" charset="0"/>
              </a:rPr>
              <a:t>What happens when we try example 5 without validation?</a:t>
            </a:r>
          </a:p>
        </p:txBody>
      </p:sp>
    </p:spTree>
    <p:extLst>
      <p:ext uri="{BB962C8B-B14F-4D97-AF65-F5344CB8AC3E}">
        <p14:creationId xmlns:p14="http://schemas.microsoft.com/office/powerpoint/2010/main" val="2440765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Unlike other loops for loops execute a certain number of times before automatically exiting</a:t>
            </a:r>
          </a:p>
          <a:p>
            <a:pPr lvl="1"/>
            <a:r>
              <a:rPr lang="en-US" dirty="0" smtClean="0"/>
              <a:t>The loop maintains its own counter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(&lt;initialization&gt;; &lt;condition&gt;; &lt;operation&gt;)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&lt;code&gt;;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3000" dirty="0" smtClean="0"/>
              <a:t>Specifying all the details of the loop in a single location make it easier to read/understand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This includes initializing the counter variable</a:t>
            </a:r>
          </a:p>
          <a:p>
            <a:pPr lvl="1"/>
            <a:r>
              <a:rPr lang="en-US" sz="2600" dirty="0" smtClean="0">
                <a:cs typeface="Courier New" pitchFamily="49" charset="0"/>
              </a:rPr>
              <a:t>Incrementing occurs after the code is executed!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38763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r>
              <a:rPr lang="en-US" dirty="0" smtClean="0"/>
              <a:t> loop enables each element in an array to be accessed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baseType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&lt;name&gt; in &lt;array&gt;)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//use &lt;name&gt; for each element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Interrupting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Knock, Knock…Who’s there?... Interrupting Cow…. Interrupting Cow- Moo!</a:t>
            </a:r>
          </a:p>
          <a:p>
            <a:r>
              <a:rPr lang="en-US" dirty="0" smtClean="0"/>
              <a:t>break – loop ends immediately</a:t>
            </a:r>
          </a:p>
          <a:p>
            <a:r>
              <a:rPr lang="en-US" dirty="0" smtClean="0"/>
              <a:t>continue – current loop ends and continues with next loop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– jumps out of a loop to a specific position</a:t>
            </a:r>
          </a:p>
          <a:p>
            <a:r>
              <a:rPr lang="en-US" dirty="0" smtClean="0"/>
              <a:t>return – exits loop AND containing function</a:t>
            </a:r>
          </a:p>
        </p:txBody>
      </p:sp>
    </p:spTree>
    <p:extLst>
      <p:ext uri="{BB962C8B-B14F-4D97-AF65-F5344CB8AC3E}">
        <p14:creationId xmlns:p14="http://schemas.microsoft.com/office/powerpoint/2010/main" val="34854137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Good for locking up computers!</a:t>
            </a:r>
          </a:p>
          <a:p>
            <a:r>
              <a:rPr lang="en-US" dirty="0" smtClean="0"/>
              <a:t>Occurs occasionally through errors that are legitimate</a:t>
            </a:r>
          </a:p>
          <a:p>
            <a:r>
              <a:rPr lang="en-US" dirty="0" smtClean="0"/>
              <a:t>Must force the program to quit manually (why break statements are good!)</a:t>
            </a:r>
          </a:p>
          <a:p>
            <a:pPr>
              <a:buNone/>
            </a:pP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10)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((I %2) == 0)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Continue;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(“{0},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++);</a:t>
            </a:r>
          </a:p>
          <a:p>
            <a:pPr lvl="2" indent="-114300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86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Why Use </a:t>
            </a:r>
            <a:r>
              <a:rPr lang="en-US" dirty="0" smtClean="0"/>
              <a:t>Functions?</a:t>
            </a:r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5206147"/>
          </a:xfrm>
          <a:ln/>
        </p:spPr>
        <p:txBody>
          <a:bodyPr tIns="24002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 smtClean="0"/>
              <a:t>Functions </a:t>
            </a:r>
            <a:r>
              <a:rPr lang="en-US" sz="2700" dirty="0"/>
              <a:t>are pieces of code which can be used and reused many times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Use instead of copying and pasting the same piece of code into your program each time it is needed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Reduce the size of the program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Increase ease of making changes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Can perform the same operation on many different inputs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700" dirty="0"/>
              <a:t>(output)Can be used and manipulated like a variable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4582157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Defining a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764020"/>
          </a:xfrm>
          <a:ln/>
        </p:spPr>
        <p:txBody>
          <a:bodyPr tIns="25145"/>
          <a:lstStyle/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class Program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static void Write()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	{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   Console.WriteLine(“Text output from function.”);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}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static void Main(string[] args)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{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   Write();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   Console.ReadKey();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   }</a:t>
            </a:r>
          </a:p>
          <a:p>
            <a:pPr>
              <a:lnSpc>
                <a:spcPct val="89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96080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Function </a:t>
            </a:r>
            <a:r>
              <a:rPr lang="en-US" dirty="0"/>
              <a:t>Definition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Keywords: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static – accessed from the class that defines them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void – function does not return a value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Main() </a:t>
            </a:r>
            <a:r>
              <a:rPr lang="en-US" dirty="0" smtClean="0"/>
              <a:t>Function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basic </a:t>
            </a:r>
            <a:r>
              <a:rPr lang="en-US" dirty="0" smtClean="0"/>
              <a:t>function that </a:t>
            </a:r>
            <a:r>
              <a:rPr lang="en-US" dirty="0"/>
              <a:t>is needed in every C# program for it to compile and execute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Often calls the other </a:t>
            </a:r>
            <a:r>
              <a:rPr lang="en-US" dirty="0" smtClean="0"/>
              <a:t>functions, </a:t>
            </a:r>
            <a:r>
              <a:rPr lang="en-US" dirty="0"/>
              <a:t>cases, or files to be used in the program</a:t>
            </a:r>
          </a:p>
        </p:txBody>
      </p:sp>
    </p:spTree>
    <p:extLst>
      <p:ext uri="{BB962C8B-B14F-4D97-AF65-F5344CB8AC3E}">
        <p14:creationId xmlns:p14="http://schemas.microsoft.com/office/powerpoint/2010/main" val="149038624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Returning Values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A </a:t>
            </a:r>
            <a:r>
              <a:rPr lang="en-US" dirty="0" smtClean="0"/>
              <a:t>function </a:t>
            </a:r>
            <a:r>
              <a:rPr lang="en-US" dirty="0"/>
              <a:t>which can be called is useful but doesn't add much to a program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Sending and receiving variables or values increases the functionality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Functions </a:t>
            </a:r>
            <a:r>
              <a:rPr lang="en-US" dirty="0"/>
              <a:t>which return values may be used in expressions as if they were the value that they return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string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myString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;					double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myVal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myString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GetString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();			double multiplier = 5.3;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										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MyVal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GetVal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()*multiplier;</a:t>
            </a:r>
          </a:p>
        </p:txBody>
      </p:sp>
    </p:spTree>
    <p:extLst>
      <p:ext uri="{BB962C8B-B14F-4D97-AF65-F5344CB8AC3E}">
        <p14:creationId xmlns:p14="http://schemas.microsoft.com/office/powerpoint/2010/main" val="216742420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use /// in your code the C# compiler will read them just like a normal comment (i.e. ignore them when it compiles the code)</a:t>
            </a:r>
          </a:p>
          <a:p>
            <a:pPr lvl="1"/>
            <a:r>
              <a:rPr lang="en-US" dirty="0" smtClean="0"/>
              <a:t>However, you can configure visual studio to extract this type of comment and make a documentation file</a:t>
            </a:r>
          </a:p>
          <a:p>
            <a:r>
              <a:rPr lang="en-US" dirty="0" smtClean="0"/>
              <a:t>It is also important to note that C# is case sensitive</a:t>
            </a:r>
          </a:p>
          <a:p>
            <a:pPr lvl="1"/>
            <a:r>
              <a:rPr lang="en-US" dirty="0" smtClean="0"/>
              <a:t>So you need to make sure that you are using the correct case when calling functions or variables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smtClean="0"/>
              <a:t>Functions </a:t>
            </a:r>
            <a:r>
              <a:rPr lang="en-US" dirty="0"/>
              <a:t>and Returns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511541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To return a value: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Specify the type of value in the declaration (omit void)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Use the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return</a:t>
            </a:r>
            <a:r>
              <a:rPr lang="en-US" dirty="0"/>
              <a:t> keyword to end the </a:t>
            </a:r>
            <a:r>
              <a:rPr lang="en-US" dirty="0" smtClean="0"/>
              <a:t>Function </a:t>
            </a:r>
            <a:r>
              <a:rPr lang="en-US" dirty="0"/>
              <a:t>and transfer the value and control back to the calling code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static double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GetVal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()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  If 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checkVal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&lt; 5) //stuff happens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  return 4.7;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  return 3.2;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215315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Taking Input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When a </a:t>
            </a:r>
            <a:r>
              <a:rPr lang="en-US" dirty="0" smtClean="0"/>
              <a:t>Function </a:t>
            </a:r>
            <a:r>
              <a:rPr lang="en-US" dirty="0"/>
              <a:t>accepts parameters (input) specify: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list of accepted parameters and their types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Matching list of parameters in each function call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static double Product(double param1, double param2)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   return param1*param2;</a:t>
            </a:r>
          </a:p>
          <a:p>
            <a:pPr marL="391686" indent="-293764">
              <a:lnSpc>
                <a:spcPct val="89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423168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/>
              <a:t>Variable Scope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94082"/>
          </a:xfrm>
          <a:ln/>
        </p:spPr>
        <p:txBody>
          <a:bodyPr>
            <a:normAutofit fontScale="925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Scope is limited to the block in which they are defined and any sub-blocks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Local variables are limited in scope to </a:t>
            </a:r>
            <a:r>
              <a:rPr lang="en-US"/>
              <a:t>one </a:t>
            </a:r>
            <a:r>
              <a:rPr lang="en-US" dirty="0"/>
              <a:t>f</a:t>
            </a:r>
            <a:r>
              <a:rPr lang="en-US" smtClean="0"/>
              <a:t>unction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Global variables cover multiple </a:t>
            </a:r>
            <a:r>
              <a:rPr lang="en-US" dirty="0" smtClean="0"/>
              <a:t>functions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These are defined outside of a </a:t>
            </a:r>
            <a:r>
              <a:rPr lang="en-US" dirty="0" smtClean="0"/>
              <a:t>function</a:t>
            </a:r>
            <a:endParaRPr lang="en-US" dirty="0"/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static (or </a:t>
            </a:r>
            <a:r>
              <a:rPr lang="en-US" dirty="0" err="1"/>
              <a:t>const</a:t>
            </a:r>
            <a:r>
              <a:rPr lang="en-US" dirty="0"/>
              <a:t>) keyword is required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variable must be called with the            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&lt;class name&gt;.&lt;variable name&gt; </a:t>
            </a:r>
            <a:r>
              <a:rPr lang="en-US" dirty="0"/>
              <a:t>when there are multiple variables with the same name</a:t>
            </a:r>
          </a:p>
        </p:txBody>
      </p:sp>
    </p:spTree>
    <p:extLst>
      <p:ext uri="{BB962C8B-B14F-4D97-AF65-F5344CB8AC3E}">
        <p14:creationId xmlns:p14="http://schemas.microsoft.com/office/powerpoint/2010/main" val="217268598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Variables</a:t>
            </a:r>
            <a:r>
              <a:rPr lang="en-US" dirty="0" smtClean="0"/>
              <a:t> are concerned with data storage.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type</a:t>
            </a:r>
            <a:r>
              <a:rPr lang="en-US" dirty="0" smtClean="0"/>
              <a:t> of variable tells you what form of information it holds.</a:t>
            </a:r>
          </a:p>
          <a:p>
            <a:r>
              <a:rPr lang="en-US" dirty="0" smtClean="0"/>
              <a:t>To use a variable you must officially </a:t>
            </a:r>
            <a:r>
              <a:rPr lang="en-US" b="1" dirty="0" smtClean="0"/>
              <a:t>declare</a:t>
            </a:r>
            <a:r>
              <a:rPr lang="en-US" dirty="0" smtClean="0"/>
              <a:t> it and assign it a </a:t>
            </a:r>
            <a:r>
              <a:rPr lang="en-US" b="1" dirty="0" smtClean="0"/>
              <a:t>name</a:t>
            </a:r>
            <a:r>
              <a:rPr lang="en-US" dirty="0" smtClean="0"/>
              <a:t> and </a:t>
            </a:r>
            <a:r>
              <a:rPr lang="en-US" b="1" dirty="0" smtClean="0"/>
              <a:t>type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&lt;type&gt; &lt;name&gt;;</a:t>
            </a:r>
          </a:p>
          <a:p>
            <a:r>
              <a:rPr lang="en-US" dirty="0" smtClean="0"/>
              <a:t>Failing to declare a variable that you are trying to use will cause your code to not compile.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several simple types that are usually numbers and do not have any children or attributes (we’ll get to this later)</a:t>
            </a:r>
          </a:p>
          <a:p>
            <a:pPr lvl="1"/>
            <a:r>
              <a:rPr lang="en-US" dirty="0" smtClean="0"/>
              <a:t>There are three ways of storing various integers:</a:t>
            </a: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byte</a:t>
            </a: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short</a:t>
            </a:r>
          </a:p>
          <a:p>
            <a:pPr lvl="2"/>
            <a:r>
              <a:rPr lang="en-US" sz="1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19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long</a:t>
            </a:r>
          </a:p>
          <a:p>
            <a:pPr lvl="1"/>
            <a:r>
              <a:rPr lang="en-US" dirty="0" smtClean="0"/>
              <a:t>Floating-point values can be stored as:</a:t>
            </a: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lvl="2"/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decimal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also three non-numeric simple types available: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48000"/>
          <a:ext cx="8305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508"/>
                <a:gridCol w="2716877"/>
                <a:gridCol w="4387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Alias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Allowed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System.Char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Unicode</a:t>
                      </a:r>
                      <a:r>
                        <a:rPr lang="en-US" baseline="0" dirty="0" smtClean="0"/>
                        <a:t> character, stored as an integer between 0 and 65535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System.Boolean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 value,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true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false</a:t>
                      </a:r>
                      <a:endParaRPr lang="en-US" sz="18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System.String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sequence of characters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myInteger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myInteger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17;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“\”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myInteger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\” is”;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(“{0} {1}.”.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myInteger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Console.ReadKey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Within this example you are assigning </a:t>
            </a:r>
            <a:r>
              <a:rPr lang="en-US" b="1" dirty="0" smtClean="0"/>
              <a:t>literal values </a:t>
            </a:r>
            <a:r>
              <a:rPr lang="en-US" dirty="0" smtClean="0"/>
              <a:t>to your variables.</a:t>
            </a:r>
          </a:p>
          <a:p>
            <a:r>
              <a:rPr lang="en-US" dirty="0" smtClean="0"/>
              <a:t>The 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is the </a:t>
            </a:r>
            <a:r>
              <a:rPr lang="en-US" b="1" dirty="0" smtClean="0"/>
              <a:t>assignment operator</a:t>
            </a:r>
          </a:p>
          <a:p>
            <a:r>
              <a:rPr lang="en-US" dirty="0" smtClean="0"/>
              <a:t>You must also avoid certain words and characters.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escape sequence </a:t>
            </a:r>
            <a:r>
              <a:rPr lang="en-US" dirty="0" smtClean="0"/>
              <a:t>(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\”</a:t>
            </a:r>
            <a:r>
              <a:rPr lang="en-US" dirty="0" smtClean="0"/>
              <a:t>) is needed in this example to include the quotation marks around the string’s value</a:t>
            </a:r>
          </a:p>
          <a:p>
            <a:pPr lvl="1"/>
            <a:r>
              <a:rPr lang="en-US" dirty="0" smtClean="0"/>
              <a:t>If you need to add a line break </a:t>
            </a:r>
            <a:r>
              <a:rPr lang="en-US" sz="1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/>
              <a:t> will do so in a string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2021</Words>
  <Application>Microsoft Office PowerPoint</Application>
  <PresentationFormat>On-screen Show (4:3)</PresentationFormat>
  <Paragraphs>331</Paragraphs>
  <Slides>42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Variables and Expression</vt:lpstr>
      <vt:lpstr>Basic C# Syntax</vt:lpstr>
      <vt:lpstr>Comments</vt:lpstr>
      <vt:lpstr>Comments</vt:lpstr>
      <vt:lpstr>Variables</vt:lpstr>
      <vt:lpstr>Simple Types</vt:lpstr>
      <vt:lpstr>Simple Types</vt:lpstr>
      <vt:lpstr>PowerPoint Presentation</vt:lpstr>
      <vt:lpstr>Variable Assignment</vt:lpstr>
      <vt:lpstr>Variable Naming</vt:lpstr>
      <vt:lpstr>Naming Examples</vt:lpstr>
      <vt:lpstr>Additional Variable Info</vt:lpstr>
      <vt:lpstr>Expressions</vt:lpstr>
      <vt:lpstr>Expressions</vt:lpstr>
      <vt:lpstr>Assignment Operators</vt:lpstr>
      <vt:lpstr>Operator Precedence</vt:lpstr>
      <vt:lpstr>More About Variables</vt:lpstr>
      <vt:lpstr>Type Conversion</vt:lpstr>
      <vt:lpstr>Explicit Conversion</vt:lpstr>
      <vt:lpstr>Overflow</vt:lpstr>
      <vt:lpstr>Using Convert Commands</vt:lpstr>
      <vt:lpstr>Complex Variable Types</vt:lpstr>
      <vt:lpstr>Enumerations</vt:lpstr>
      <vt:lpstr>Enumerations</vt:lpstr>
      <vt:lpstr>Structs</vt:lpstr>
      <vt:lpstr>Arrays[]</vt:lpstr>
      <vt:lpstr>Arrays[]</vt:lpstr>
      <vt:lpstr>Loops and Looping</vt:lpstr>
      <vt:lpstr>do Loops</vt:lpstr>
      <vt:lpstr>if and do</vt:lpstr>
      <vt:lpstr>while Loops</vt:lpstr>
      <vt:lpstr>for Loops</vt:lpstr>
      <vt:lpstr>foreach Loops</vt:lpstr>
      <vt:lpstr>Interrupting Loops</vt:lpstr>
      <vt:lpstr>Infinite Loops</vt:lpstr>
      <vt:lpstr>Why Use Functions?</vt:lpstr>
      <vt:lpstr>Defining a Function</vt:lpstr>
      <vt:lpstr>Function Definition</vt:lpstr>
      <vt:lpstr>Returning Values</vt:lpstr>
      <vt:lpstr>Functions and Returns</vt:lpstr>
      <vt:lpstr>Taking Input</vt:lpstr>
      <vt:lpstr>Variable Scope</vt:lpstr>
    </vt:vector>
  </TitlesOfParts>
  <Company>Intercollegiate Athletics - 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Expression</dc:title>
  <dc:creator>Bridget M. Blodgett</dc:creator>
  <cp:lastModifiedBy>Bridget Blodgett</cp:lastModifiedBy>
  <cp:revision>15</cp:revision>
  <dcterms:created xsi:type="dcterms:W3CDTF">2011-09-08T20:44:06Z</dcterms:created>
  <dcterms:modified xsi:type="dcterms:W3CDTF">2014-09-15T17:04:41Z</dcterms:modified>
</cp:coreProperties>
</file>