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259" r:id="rId4"/>
    <p:sldId id="260" r:id="rId5"/>
    <p:sldId id="262" r:id="rId6"/>
    <p:sldId id="263" r:id="rId7"/>
    <p:sldId id="265" r:id="rId8"/>
    <p:sldId id="267" r:id="rId9"/>
    <p:sldId id="268" r:id="rId10"/>
    <p:sldId id="269" r:id="rId11"/>
    <p:sldId id="270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9" r:id="rId29"/>
    <p:sldId id="290" r:id="rId30"/>
    <p:sldId id="291" r:id="rId31"/>
    <p:sldId id="292" r:id="rId32"/>
    <p:sldId id="293" r:id="rId33"/>
    <p:sldId id="288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467D1-CEF4-4FB2-A0B6-3109DF6A831F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6EC3F-4AD2-473D-9583-9EE425B7E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098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D2015E4-38AC-49EE-AB06-04158E0548B1}" type="slidenum">
              <a:rPr lang="en-US"/>
              <a:pPr/>
              <a:t>36</a:t>
            </a:fld>
            <a:endParaRPr lang="en-US"/>
          </a:p>
        </p:txBody>
      </p:sp>
      <p:sp>
        <p:nvSpPr>
          <p:cNvPr id="2252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A4E8336-17FF-478E-8E84-930342CBB412}" type="slidenum">
              <a:rPr lang="en-US"/>
              <a:pPr/>
              <a:t>37</a:t>
            </a:fld>
            <a:endParaRPr lang="en-US"/>
          </a:p>
        </p:txBody>
      </p:sp>
      <p:sp>
        <p:nvSpPr>
          <p:cNvPr id="2355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43ECC64-8D1B-45CB-98FD-A9E803AF7327}" type="slidenum">
              <a:rPr lang="en-US"/>
              <a:pPr/>
              <a:t>38</a:t>
            </a:fld>
            <a:endParaRPr lang="en-US"/>
          </a:p>
        </p:txBody>
      </p:sp>
      <p:sp>
        <p:nvSpPr>
          <p:cNvPr id="2457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FED3B48-DCB5-4BCE-8830-9F8CC36111AB}" type="slidenum">
              <a:rPr lang="en-US"/>
              <a:pPr/>
              <a:t>39</a:t>
            </a:fld>
            <a:endParaRPr lang="en-US"/>
          </a:p>
        </p:txBody>
      </p:sp>
      <p:sp>
        <p:nvSpPr>
          <p:cNvPr id="2560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F933076-1D13-43D2-A955-F86D9922942A}" type="slidenum">
              <a:rPr lang="en-US"/>
              <a:pPr/>
              <a:t>40</a:t>
            </a:fld>
            <a:endParaRPr lang="en-US"/>
          </a:p>
        </p:txBody>
      </p:sp>
      <p:sp>
        <p:nvSpPr>
          <p:cNvPr id="2662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DEE8D7C-4ECF-4C59-A2F7-6B8F5184518F}" type="slidenum">
              <a:rPr lang="en-US"/>
              <a:pPr/>
              <a:t>41</a:t>
            </a:fld>
            <a:endParaRPr lang="en-US"/>
          </a:p>
        </p:txBody>
      </p:sp>
      <p:sp>
        <p:nvSpPr>
          <p:cNvPr id="2764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08DC50F-FE5F-4D06-BB43-AF2C559A6630}" type="slidenum">
              <a:rPr lang="en-US"/>
              <a:pPr/>
              <a:t>42</a:t>
            </a:fld>
            <a:endParaRPr lang="en-US"/>
          </a:p>
        </p:txBody>
      </p:sp>
      <p:sp>
        <p:nvSpPr>
          <p:cNvPr id="3379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050B6-2F18-40D8-B8A5-F208CB7AC369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E87F-699B-438C-88C9-7FDB2479E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050B6-2F18-40D8-B8A5-F208CB7AC369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E87F-699B-438C-88C9-7FDB2479E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050B6-2F18-40D8-B8A5-F208CB7AC369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E87F-699B-438C-88C9-7FDB2479E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050B6-2F18-40D8-B8A5-F208CB7AC369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E87F-699B-438C-88C9-7FDB2479E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050B6-2F18-40D8-B8A5-F208CB7AC369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E87F-699B-438C-88C9-7FDB2479E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050B6-2F18-40D8-B8A5-F208CB7AC369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E87F-699B-438C-88C9-7FDB2479E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050B6-2F18-40D8-B8A5-F208CB7AC369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E87F-699B-438C-88C9-7FDB2479E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050B6-2F18-40D8-B8A5-F208CB7AC369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E87F-699B-438C-88C9-7FDB2479E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050B6-2F18-40D8-B8A5-F208CB7AC369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E87F-699B-438C-88C9-7FDB2479E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050B6-2F18-40D8-B8A5-F208CB7AC369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E87F-699B-438C-88C9-7FDB2479E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050B6-2F18-40D8-B8A5-F208CB7AC369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E87F-699B-438C-88C9-7FDB2479E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050B6-2F18-40D8-B8A5-F208CB7AC369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FE87F-699B-438C-88C9-7FDB2479E32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Variables and Expression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COSC </a:t>
            </a:r>
            <a:r>
              <a:rPr lang="en-US" dirty="0" smtClean="0"/>
              <a:t>315</a:t>
            </a:r>
            <a:r>
              <a:rPr lang="en-US" dirty="0" smtClean="0"/>
              <a:t>.101</a:t>
            </a:r>
            <a:endParaRPr lang="en-US" dirty="0" smtClean="0"/>
          </a:p>
          <a:p>
            <a:r>
              <a:rPr lang="en-US" dirty="0" smtClean="0"/>
              <a:t>Fall </a:t>
            </a:r>
            <a:r>
              <a:rPr lang="en-US" dirty="0" smtClean="0"/>
              <a:t>2014</a:t>
            </a:r>
            <a:endParaRPr lang="en-US" dirty="0" smtClean="0"/>
          </a:p>
          <a:p>
            <a:r>
              <a:rPr lang="en-US" dirty="0" smtClean="0"/>
              <a:t>Bridget Blodgett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Naming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When assigning names to variables it is important to select unique and relevant names.</a:t>
            </a:r>
          </a:p>
          <a:p>
            <a:pPr lvl="1"/>
            <a:r>
              <a:rPr lang="en-US" dirty="0" smtClean="0"/>
              <a:t>If you have several different pieces of code all with a variable named </a:t>
            </a:r>
            <a:r>
              <a:rPr lang="en-US" dirty="0" err="1" smtClean="0"/>
              <a:t>myInteger</a:t>
            </a:r>
            <a:r>
              <a:rPr lang="en-US" dirty="0" smtClean="0"/>
              <a:t> it will quickly become confusing and useless to you</a:t>
            </a:r>
          </a:p>
          <a:p>
            <a:r>
              <a:rPr lang="en-US" dirty="0" smtClean="0"/>
              <a:t>Variable naming rules:</a:t>
            </a:r>
          </a:p>
          <a:p>
            <a:pPr lvl="1"/>
            <a:r>
              <a:rPr lang="en-US" dirty="0" smtClean="0"/>
              <a:t>The first character must be a letter, </a:t>
            </a:r>
            <a:r>
              <a:rPr lang="en-US" dirty="0" smtClean="0"/>
              <a:t>an </a:t>
            </a:r>
            <a:r>
              <a:rPr lang="en-US" dirty="0" smtClean="0"/>
              <a:t>underscore (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_</a:t>
            </a:r>
            <a:r>
              <a:rPr lang="en-US" dirty="0" smtClean="0"/>
              <a:t>), or the at symbol (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@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Subsequent characters may be letters, underscore characters, or numbers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myBigVar</a:t>
            </a:r>
            <a:endParaRPr lang="en-US" sz="18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VAR1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_test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99BottlesofBeer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namespace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It’s-All-Over</a:t>
            </a:r>
          </a:p>
          <a:p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myVariable</a:t>
            </a:r>
            <a:endParaRPr lang="en-US" sz="18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MyVariable</a:t>
            </a:r>
            <a:endParaRPr lang="en-US" sz="18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MYVARIABLE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Variable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declare multiple variables of a type in one line</a:t>
            </a:r>
          </a:p>
          <a:p>
            <a:pPr lvl="1"/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highScore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lowScore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 smtClean="0"/>
              <a:t>You can also declare and initialize a variable in the same line</a:t>
            </a:r>
          </a:p>
          <a:p>
            <a:pPr lvl="1"/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age = 25;</a:t>
            </a:r>
          </a:p>
          <a:p>
            <a:r>
              <a:rPr lang="en-US" dirty="0" smtClean="0"/>
              <a:t>Or declare and initialize multiple variables</a:t>
            </a:r>
          </a:p>
          <a:p>
            <a:pPr lvl="1"/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highScore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25,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lowScore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Expressions are the basic building blocks of computation</a:t>
            </a:r>
          </a:p>
          <a:p>
            <a:pPr lvl="1"/>
            <a:r>
              <a:rPr lang="en-US" dirty="0" smtClean="0"/>
              <a:t>To form an expression combine an initialized variable with a literal value and operator</a:t>
            </a:r>
          </a:p>
          <a:p>
            <a:r>
              <a:rPr lang="en-US" dirty="0" smtClean="0"/>
              <a:t>Three categories:</a:t>
            </a:r>
          </a:p>
          <a:p>
            <a:pPr lvl="1"/>
            <a:r>
              <a:rPr lang="en-US" dirty="0" smtClean="0"/>
              <a:t>Unary</a:t>
            </a:r>
          </a:p>
          <a:p>
            <a:pPr lvl="1"/>
            <a:r>
              <a:rPr lang="en-US" dirty="0" smtClean="0"/>
              <a:t>Binary</a:t>
            </a:r>
          </a:p>
          <a:p>
            <a:pPr lvl="1"/>
            <a:r>
              <a:rPr lang="en-US" dirty="0" smtClean="0"/>
              <a:t>Ternary</a:t>
            </a:r>
          </a:p>
          <a:p>
            <a:r>
              <a:rPr lang="en-US" dirty="0" smtClean="0"/>
              <a:t>Cover basic mathematical actions</a:t>
            </a:r>
          </a:p>
          <a:p>
            <a:pPr lvl="1"/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+, -, *, /, %, signs</a:t>
            </a:r>
            <a:endParaRPr lang="en-US" sz="19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the + operator may be used with a string variable and </a:t>
            </a:r>
            <a:r>
              <a:rPr lang="en-US" dirty="0" err="1" smtClean="0"/>
              <a:t>bool</a:t>
            </a:r>
            <a:r>
              <a:rPr lang="en-US" dirty="0" smtClean="0"/>
              <a:t> will not allow you to use any</a:t>
            </a:r>
          </a:p>
          <a:p>
            <a:r>
              <a:rPr lang="en-US" dirty="0" smtClean="0"/>
              <a:t>You can also increment and decrement values with operators</a:t>
            </a:r>
            <a:endParaRPr lang="en-US" dirty="0"/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3657600"/>
          <a:ext cx="8153400" cy="306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8836"/>
                <a:gridCol w="2303323"/>
                <a:gridCol w="4161241"/>
              </a:tblGrid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</a:t>
                      </a:r>
                      <a:r>
                        <a:rPr lang="en-US" baseline="0" dirty="0" smtClean="0"/>
                        <a:t> Expression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var1 = ++var2;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var1</a:t>
                      </a:r>
                      <a:r>
                        <a:rPr lang="en-US" baseline="0" dirty="0" smtClean="0"/>
                        <a:t> is assigned the value of var2 + 1. var2 is incremented by 1.</a:t>
                      </a:r>
                      <a:endParaRPr lang="en-US" dirty="0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var1 = --var2;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Var1 is assigned the value of var2 –</a:t>
                      </a:r>
                      <a:r>
                        <a:rPr lang="en-US" baseline="0" dirty="0" smtClean="0"/>
                        <a:t> 1. var2 is decremented by 1.</a:t>
                      </a:r>
                      <a:endParaRPr lang="en-US" dirty="0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var1 = var2++;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Var1 is assigned the value of var2. var2 is incremented by 1.</a:t>
                      </a:r>
                      <a:endParaRPr lang="en-US" dirty="0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var1 = var2--;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Var1 is assigned the value of var2. var2 is decremented by 1.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Assignment operators result in the variable on the left side of the = being assigned the value of the operands and operators on the right</a:t>
            </a:r>
          </a:p>
          <a:p>
            <a:pPr lvl="1"/>
            <a:r>
              <a:rPr lang="en-US" dirty="0" smtClean="0"/>
              <a:t>e.g. =, +=, -=, *=, /=, %=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Precedence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Operators follow a standard order of precedence</a:t>
            </a:r>
          </a:p>
          <a:p>
            <a:pPr lvl="1"/>
            <a:r>
              <a:rPr lang="en-US" dirty="0" smtClean="0"/>
              <a:t>++ (prefix), --, (), signs</a:t>
            </a:r>
          </a:p>
          <a:p>
            <a:pPr lvl="1"/>
            <a:r>
              <a:rPr lang="en-US" dirty="0" smtClean="0"/>
              <a:t>*, /, %</a:t>
            </a:r>
          </a:p>
          <a:p>
            <a:pPr lvl="1"/>
            <a:r>
              <a:rPr lang="en-US" dirty="0" smtClean="0"/>
              <a:t>+, -</a:t>
            </a:r>
          </a:p>
          <a:p>
            <a:pPr lvl="1"/>
            <a:r>
              <a:rPr lang="en-US" dirty="0" smtClean="0"/>
              <a:t>=, *=, /=, %=, +=, -=</a:t>
            </a:r>
          </a:p>
          <a:p>
            <a:pPr lvl="1"/>
            <a:r>
              <a:rPr lang="en-US" dirty="0" smtClean="0"/>
              <a:t>++, -- (suffix)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More About Variables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COSC 403.101</a:t>
            </a:r>
          </a:p>
          <a:p>
            <a:r>
              <a:rPr lang="en-US" dirty="0" smtClean="0"/>
              <a:t>Fall 2011</a:t>
            </a:r>
          </a:p>
          <a:p>
            <a:r>
              <a:rPr lang="en-US" dirty="0" smtClean="0"/>
              <a:t>Bridget Blodgett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115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dealing with simple types we’ve only used variables that contain the correct form of data for that type</a:t>
            </a:r>
          </a:p>
          <a:p>
            <a:r>
              <a:rPr lang="en-US" dirty="0" smtClean="0"/>
              <a:t>However, often you need to convert data between different types.</a:t>
            </a:r>
          </a:p>
          <a:p>
            <a:pPr lvl="1"/>
            <a:r>
              <a:rPr lang="en-US" dirty="0" smtClean="0"/>
              <a:t>Implicit Conversion</a:t>
            </a:r>
          </a:p>
          <a:p>
            <a:pPr lvl="1"/>
            <a:r>
              <a:rPr lang="en-US" dirty="0" smtClean="0"/>
              <a:t>Explicit Conversion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09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Explicit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you need to formally ask or tell the compiler to do a conversion it is an explicit conversion</a:t>
            </a:r>
          </a:p>
          <a:p>
            <a:pPr lvl="1"/>
            <a:r>
              <a:rPr lang="en-US" dirty="0" smtClean="0"/>
              <a:t>The compiler will fail with an error about type conversion if you try to implicitly convert a variable that requires an explicit conversion</a:t>
            </a:r>
          </a:p>
          <a:p>
            <a:r>
              <a:rPr lang="en-US" dirty="0" smtClean="0"/>
              <a:t>Casting a variable into the type you want often fulfills this requirement</a:t>
            </a:r>
          </a:p>
          <a:p>
            <a:pPr lvl="1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destinationType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sourceVar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. (byte)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sourceVar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01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C#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C# compliers ignore whitespace in your code</a:t>
            </a:r>
          </a:p>
          <a:p>
            <a:pPr lvl="1"/>
            <a:r>
              <a:rPr lang="en-US" dirty="0" smtClean="0"/>
              <a:t>Make good use of this to improve the readability of your code for yourself and others</a:t>
            </a:r>
          </a:p>
          <a:p>
            <a:r>
              <a:rPr lang="en-US" dirty="0" smtClean="0"/>
              <a:t>The code is made up of </a:t>
            </a:r>
            <a:r>
              <a:rPr lang="en-US" b="1" dirty="0" smtClean="0"/>
              <a:t>statements</a:t>
            </a:r>
            <a:r>
              <a:rPr lang="en-US" dirty="0" smtClean="0"/>
              <a:t> which are </a:t>
            </a:r>
            <a:r>
              <a:rPr lang="en-US" b="1" dirty="0" smtClean="0"/>
              <a:t>terminated</a:t>
            </a:r>
            <a:r>
              <a:rPr lang="en-US" dirty="0" smtClean="0"/>
              <a:t> with a semi-colon</a:t>
            </a:r>
          </a:p>
          <a:p>
            <a:pPr lvl="1"/>
            <a:r>
              <a:rPr lang="en-US" dirty="0" smtClean="0"/>
              <a:t>If someone doesn’t compile double check your semi-colons!</a:t>
            </a:r>
          </a:p>
          <a:p>
            <a:r>
              <a:rPr lang="en-US" dirty="0" smtClean="0"/>
              <a:t>All statements are part of a </a:t>
            </a:r>
            <a:r>
              <a:rPr lang="en-US" b="1" dirty="0" smtClean="0"/>
              <a:t>block</a:t>
            </a:r>
            <a:r>
              <a:rPr lang="en-US" dirty="0" smtClean="0"/>
              <a:t> of code marked by curly brackets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If you attempt to cast a variable which is too large for the type you have selected it will often still compile</a:t>
            </a:r>
          </a:p>
          <a:p>
            <a:pPr lvl="1"/>
            <a:r>
              <a:rPr lang="en-US" dirty="0" smtClean="0"/>
              <a:t>However, information will be lost in the process</a:t>
            </a:r>
          </a:p>
          <a:p>
            <a:pPr lvl="1"/>
            <a:r>
              <a:rPr lang="en-US" dirty="0" smtClean="0"/>
              <a:t>This is called overflow</a:t>
            </a:r>
          </a:p>
          <a:p>
            <a:r>
              <a:rPr lang="en-US" dirty="0" smtClean="0"/>
              <a:t>You can set overflow checking context for an expression to: checked or unchecked</a:t>
            </a:r>
          </a:p>
          <a:p>
            <a:pPr lvl="1"/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checked((byte)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sourceVar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n-US" dirty="0" smtClean="0"/>
              <a:t>The default behavior of the compiler can be changed to always check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43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Convert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have used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Convert.ToDouble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dirty="0" smtClean="0"/>
              <a:t>and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Convert.ToInt32() </a:t>
            </a:r>
            <a:r>
              <a:rPr lang="en-US" dirty="0" smtClean="0"/>
              <a:t>several times</a:t>
            </a:r>
          </a:p>
          <a:p>
            <a:pPr lvl="1"/>
            <a:r>
              <a:rPr lang="en-US" dirty="0" smtClean="0"/>
              <a:t>These commands work for strings which contain numbers as their input</a:t>
            </a:r>
          </a:p>
          <a:p>
            <a:pPr lvl="1"/>
            <a:r>
              <a:rPr lang="en-US" dirty="0" smtClean="0"/>
              <a:t>The number must also fit within the type you are converting to</a:t>
            </a:r>
          </a:p>
          <a:p>
            <a:r>
              <a:rPr lang="en-US" dirty="0" smtClean="0"/>
              <a:t>These convert commands are </a:t>
            </a:r>
            <a:r>
              <a:rPr lang="en-US" i="1" dirty="0" smtClean="0"/>
              <a:t>always</a:t>
            </a:r>
            <a:r>
              <a:rPr lang="en-US" dirty="0" smtClean="0"/>
              <a:t> overflow checked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16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Variable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Beyond the simple types there are three complex types within C#</a:t>
            </a:r>
          </a:p>
          <a:p>
            <a:pPr lvl="1"/>
            <a:r>
              <a:rPr lang="en-US" dirty="0" smtClean="0"/>
              <a:t>Enumerations (</a:t>
            </a:r>
            <a:r>
              <a:rPr lang="en-US" dirty="0" err="1" smtClean="0"/>
              <a:t>enums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Structs</a:t>
            </a:r>
            <a:r>
              <a:rPr lang="en-US" dirty="0" smtClean="0"/>
              <a:t> (structures)</a:t>
            </a:r>
          </a:p>
          <a:p>
            <a:pPr lvl="1"/>
            <a:r>
              <a:rPr lang="en-US" dirty="0" smtClean="0"/>
              <a:t>arrays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4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Enumerations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Accepts one of a finite set of defined values as input</a:t>
            </a:r>
          </a:p>
          <a:p>
            <a:r>
              <a:rPr lang="en-US" dirty="0" smtClean="0"/>
              <a:t>You must declare the type and the acceptable values</a:t>
            </a:r>
          </a:p>
          <a:p>
            <a:pPr marL="0" indent="0">
              <a:buNone/>
            </a:pP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&lt;value 1&gt;</a:t>
            </a:r>
          </a:p>
          <a:p>
            <a:pPr marL="457200" lvl="1" indent="0">
              <a:buNone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&lt;value 2&gt;</a:t>
            </a:r>
          </a:p>
          <a:p>
            <a:pPr marL="457200" lvl="1" indent="0">
              <a:buNone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&lt;value 3&gt;</a:t>
            </a:r>
          </a:p>
          <a:p>
            <a:pPr marL="0" indent="0">
              <a:buNone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Declare variables like normal</a:t>
            </a:r>
          </a:p>
          <a:p>
            <a:pPr lvl="1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 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varName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r>
              <a:rPr lang="en-US" dirty="0" smtClean="0"/>
              <a:t>Assign them values in a slightly different manner</a:t>
            </a:r>
          </a:p>
          <a:p>
            <a:pPr lvl="1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varName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 = 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&gt;.&lt;value&gt;;</a:t>
            </a:r>
          </a:p>
        </p:txBody>
      </p:sp>
    </p:spTree>
    <p:extLst>
      <p:ext uri="{BB962C8B-B14F-4D97-AF65-F5344CB8AC3E}">
        <p14:creationId xmlns:p14="http://schemas.microsoft.com/office/powerpoint/2010/main" val="121950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Enumerations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By default the values in an enumeration are stored as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err="1" smtClean="0">
                <a:cs typeface="Courier New" pitchFamily="49" charset="0"/>
              </a:rPr>
              <a:t>s</a:t>
            </a:r>
            <a:endParaRPr lang="en-US" sz="2000" dirty="0" smtClean="0">
              <a:cs typeface="Courier New" pitchFamily="49" charset="0"/>
            </a:endParaRPr>
          </a:p>
          <a:p>
            <a:pPr lvl="1"/>
            <a:r>
              <a:rPr lang="en-US" dirty="0" smtClean="0"/>
              <a:t>Specify a different type during the declaration:</a:t>
            </a:r>
          </a:p>
          <a:p>
            <a:pPr lvl="1"/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&gt; : &lt;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underlyingType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&gt; …</a:t>
            </a:r>
          </a:p>
          <a:p>
            <a:r>
              <a:rPr lang="en-US" dirty="0" smtClean="0"/>
              <a:t>Each value is assigned  a underlying type value automatically in order of definition starting at 0</a:t>
            </a:r>
          </a:p>
          <a:p>
            <a:r>
              <a:rPr lang="en-US" dirty="0" smtClean="0"/>
              <a:t>You can use the assignment operator to override the default and assign custom values</a:t>
            </a:r>
          </a:p>
        </p:txBody>
      </p:sp>
    </p:spTree>
    <p:extLst>
      <p:ext uri="{BB962C8B-B14F-4D97-AF65-F5344CB8AC3E}">
        <p14:creationId xmlns:p14="http://schemas.microsoft.com/office/powerpoint/2010/main" val="247686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Structs</a:t>
            </a:r>
            <a:r>
              <a:rPr lang="en-US" dirty="0" smtClean="0"/>
              <a:t> are data structures composed of several pieces of data</a:t>
            </a:r>
          </a:p>
          <a:p>
            <a:r>
              <a:rPr lang="en-US" dirty="0" smtClean="0"/>
              <a:t>Allows programmers to define types of variables that follow this structure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&lt;accessibility&gt; &lt;type&gt; &lt;name&gt;;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Call data members within the </a:t>
            </a:r>
            <a:r>
              <a:rPr lang="en-US" dirty="0" err="1" smtClean="0"/>
              <a:t>struct</a:t>
            </a:r>
            <a:r>
              <a:rPr lang="en-US" dirty="0" smtClean="0"/>
              <a:t> using the period</a:t>
            </a:r>
          </a:p>
          <a:p>
            <a:pPr marL="457200" lvl="1" indent="0"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structName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&gt;.&lt;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dataMember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&gt; = &lt;value&gt;;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44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Arrays[]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Arrays[] allow you to store multiple values within a single variable</a:t>
            </a:r>
          </a:p>
          <a:p>
            <a:r>
              <a:rPr lang="en-US" dirty="0" smtClean="0"/>
              <a:t>Arrays are indexed lists of variables stored in a single array type variable</a:t>
            </a:r>
          </a:p>
          <a:p>
            <a:pPr lvl="1"/>
            <a:r>
              <a:rPr lang="en-US" dirty="0" smtClean="0"/>
              <a:t>You call an individual value by specifying their index in the array</a:t>
            </a:r>
          </a:p>
          <a:p>
            <a:pPr lvl="1"/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friendNames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[&lt;index&gt;];</a:t>
            </a:r>
          </a:p>
          <a:p>
            <a:pPr lvl="1"/>
            <a:r>
              <a:rPr lang="en-US" dirty="0" smtClean="0"/>
              <a:t>The index is a </a:t>
            </a:r>
            <a:r>
              <a:rPr lang="en-US" dirty="0" err="1" smtClean="0"/>
              <a:t>int</a:t>
            </a:r>
            <a:r>
              <a:rPr lang="en-US" dirty="0" smtClean="0"/>
              <a:t> starting with 0 and counting up until the last value in the array is stored</a:t>
            </a:r>
          </a:p>
          <a:p>
            <a:r>
              <a:rPr lang="en-US" dirty="0" smtClean="0"/>
              <a:t>All the values saved in an array shared a base 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10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Arrays[]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Any simply type may be made into an array by appending the [] to the end of the type declaration</a:t>
            </a:r>
          </a:p>
          <a:p>
            <a:pPr lvl="1"/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myIntArray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/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myIntArray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[10] = 5;</a:t>
            </a:r>
          </a:p>
          <a:p>
            <a:pPr lvl="1"/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myIntArray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= {5,9,10,2,99};</a:t>
            </a:r>
          </a:p>
          <a:p>
            <a:pPr lvl="1"/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myIntArray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[5];</a:t>
            </a:r>
          </a:p>
          <a:p>
            <a:pPr lvl="1"/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myIntArray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arraySize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dirty="0" smtClean="0"/>
              <a:t>The variable which defines the array size must be declared a constant (include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dirty="0" smtClean="0"/>
              <a:t> in its declaration)</a:t>
            </a:r>
          </a:p>
        </p:txBody>
      </p:sp>
    </p:spTree>
    <p:extLst>
      <p:ext uri="{BB962C8B-B14F-4D97-AF65-F5344CB8AC3E}">
        <p14:creationId xmlns:p14="http://schemas.microsoft.com/office/powerpoint/2010/main" val="42413674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 </a:t>
            </a:r>
            <a:r>
              <a:rPr lang="en-US" smtClean="0"/>
              <a:t>and Looping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Looping refers to the repeated execution of statements</a:t>
            </a:r>
          </a:p>
          <a:p>
            <a:pPr lvl="1"/>
            <a:r>
              <a:rPr lang="en-US" dirty="0" smtClean="0"/>
              <a:t>It reduces the amount of code that needs to be written to repeat operations</a:t>
            </a:r>
          </a:p>
          <a:p>
            <a:r>
              <a:rPr lang="en-US" dirty="0" smtClean="0"/>
              <a:t>Also allows for specific conditions which will end the loop behavior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6275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o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code within the loop is executed until the </a:t>
            </a:r>
            <a:r>
              <a:rPr lang="en-US" dirty="0" err="1" smtClean="0"/>
              <a:t>bool</a:t>
            </a:r>
            <a:r>
              <a:rPr lang="en-US" dirty="0" smtClean="0"/>
              <a:t> test evaluates to false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do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{</a:t>
            </a:r>
          </a:p>
          <a:p>
            <a:pPr lvl="1">
              <a:buNone/>
            </a:pP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&lt;code&gt;;</a:t>
            </a:r>
          </a:p>
          <a:p>
            <a:pPr lvl="1">
              <a:buNone/>
            </a:pP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 while (&lt;Test&gt;);</a:t>
            </a:r>
            <a:r>
              <a:rPr lang="en-US" sz="2000" dirty="0" smtClean="0"/>
              <a:t> </a:t>
            </a:r>
          </a:p>
          <a:p>
            <a:r>
              <a:rPr lang="en-US" dirty="0" smtClean="0"/>
              <a:t>This is when the increment/decrement operators are the most useful (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++</a:t>
            </a:r>
            <a:r>
              <a:rPr lang="en-US" dirty="0" smtClean="0"/>
              <a:t>/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 marL="1588" indent="-1588">
              <a:buNone/>
            </a:pPr>
            <a:r>
              <a:rPr lang="en-US" sz="2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(“In {0} year{1} you’ll have a balance of {2}.”, </a:t>
            </a:r>
            <a:r>
              <a:rPr lang="en-US" sz="2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totalYears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totalYears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== 1 ? “”: “s”, balance);</a:t>
            </a:r>
          </a:p>
          <a:p>
            <a:pPr lvl="1">
              <a:buNone/>
            </a:pPr>
            <a:endParaRPr lang="en-US" sz="20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Left Arrow 3"/>
          <p:cNvSpPr/>
          <p:nvPr/>
        </p:nvSpPr>
        <p:spPr>
          <a:xfrm>
            <a:off x="3581400" y="3429000"/>
            <a:ext cx="1295400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876800" y="3429000"/>
            <a:ext cx="1447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Required!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134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Besides using whitespace to make your code more understandable, comments can aid in comprehension</a:t>
            </a:r>
          </a:p>
          <a:p>
            <a:pPr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&lt;code line 1, statement 1&gt;;</a:t>
            </a:r>
          </a:p>
          <a:p>
            <a:pPr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/* The above is an example of a statement */</a:t>
            </a:r>
          </a:p>
          <a:p>
            <a:pPr>
              <a:buNone/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The above is an example of a comment */</a:t>
            </a:r>
          </a:p>
          <a:p>
            <a:pPr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The </a:t>
            </a:r>
            <a:r>
              <a:rPr lang="en-US" sz="21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</a:t>
            </a:r>
            <a:r>
              <a:rPr lang="en-US" dirty="0" smtClean="0"/>
              <a:t> can be used for comments which span multiple lines. </a:t>
            </a:r>
          </a:p>
          <a:p>
            <a:pPr lvl="1"/>
            <a:r>
              <a:rPr lang="en-US" dirty="0" smtClean="0"/>
              <a:t>C# will assume the comment keeps going until it sees the close comment mark </a:t>
            </a:r>
            <a:r>
              <a:rPr lang="en-US" sz="21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*/</a:t>
            </a:r>
          </a:p>
          <a:p>
            <a:r>
              <a:rPr lang="en-US" dirty="0" smtClean="0"/>
              <a:t>If your comment is only one line you can also use </a:t>
            </a:r>
            <a:r>
              <a:rPr lang="en-US" sz="21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</a:p>
          <a:p>
            <a:pPr>
              <a:buNone/>
            </a:pP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f and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Wrapping a do loop in an if statement ensures that the do loop will only run if certain conditions are met</a:t>
            </a:r>
          </a:p>
          <a:p>
            <a:pPr lvl="1"/>
            <a:r>
              <a:rPr lang="en-US" dirty="0" smtClean="0"/>
              <a:t>Otherwise the loop will always execute once</a:t>
            </a:r>
          </a:p>
          <a:p>
            <a:pPr lvl="1"/>
            <a:r>
              <a:rPr lang="en-US" dirty="0" smtClean="0"/>
              <a:t>Not the most efficient way to perform this job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9416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boolean</a:t>
            </a:r>
            <a:r>
              <a:rPr lang="en-US" dirty="0" smtClean="0"/>
              <a:t> test is performed at the </a:t>
            </a:r>
            <a:r>
              <a:rPr lang="en-US" b="1" dirty="0" smtClean="0"/>
              <a:t>start</a:t>
            </a:r>
            <a:r>
              <a:rPr lang="en-US" dirty="0" smtClean="0"/>
              <a:t> of a while loop not at the end</a:t>
            </a:r>
          </a:p>
          <a:p>
            <a:r>
              <a:rPr lang="en-US" dirty="0" smtClean="0"/>
              <a:t>If the test evaluates to false the loop is not executed</a:t>
            </a:r>
          </a:p>
          <a:p>
            <a:pPr lvl="1"/>
            <a:r>
              <a:rPr lang="en-US" dirty="0" smtClean="0"/>
              <a:t>The program goes onto the next piece of code after the loop</a:t>
            </a:r>
          </a:p>
          <a:p>
            <a:pPr>
              <a:buNone/>
            </a:pP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while (&lt;test&gt;)</a:t>
            </a:r>
            <a:endParaRPr lang="en-US" sz="22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{</a:t>
            </a:r>
          </a:p>
          <a:p>
            <a:pPr lvl="1">
              <a:buNone/>
            </a:pP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&lt;code&gt;;</a:t>
            </a:r>
          </a:p>
          <a:p>
            <a:pPr>
              <a:buNone/>
            </a:pP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dirty="0" smtClean="0">
                <a:cs typeface="Courier New" pitchFamily="49" charset="0"/>
              </a:rPr>
              <a:t>What happens when we try example 5 without validation?</a:t>
            </a:r>
          </a:p>
        </p:txBody>
      </p:sp>
    </p:spTree>
    <p:extLst>
      <p:ext uri="{BB962C8B-B14F-4D97-AF65-F5344CB8AC3E}">
        <p14:creationId xmlns:p14="http://schemas.microsoft.com/office/powerpoint/2010/main" val="24407651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Unlike other loops for loops execute a certain number of times before automatically exiting</a:t>
            </a:r>
          </a:p>
          <a:p>
            <a:pPr lvl="1"/>
            <a:r>
              <a:rPr lang="en-US" dirty="0" smtClean="0"/>
              <a:t>The loop maintains its own counter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 (&lt;initialization&gt;; &lt;condition&gt;; &lt;operation&gt;)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>
              <a:buNone/>
            </a:pP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&lt;code&gt;;</a:t>
            </a: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3000" dirty="0" smtClean="0"/>
              <a:t>Specifying all the details of the loop in a single location make it easier to read/understand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This includes initializing the counter variable</a:t>
            </a:r>
          </a:p>
          <a:p>
            <a:pPr lvl="1"/>
            <a:r>
              <a:rPr lang="en-US" sz="2600" dirty="0" smtClean="0">
                <a:cs typeface="Courier New" pitchFamily="49" charset="0"/>
              </a:rPr>
              <a:t>Incrementing occurs after the code is executed!</a:t>
            </a: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5387637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foreach</a:t>
            </a:r>
            <a:r>
              <a:rPr lang="en-US" dirty="0" smtClean="0"/>
              <a:t>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Foreach</a:t>
            </a:r>
            <a:r>
              <a:rPr lang="en-US" dirty="0" smtClean="0"/>
              <a:t> loop enables each element in an array to be accessed</a:t>
            </a:r>
          </a:p>
          <a:p>
            <a:pPr marL="457200" lvl="1" indent="0"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foreach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(&lt;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baseType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&gt; &lt;name&gt; in &lt;array&gt;)</a:t>
            </a:r>
          </a:p>
          <a:p>
            <a:pPr marL="457200" lvl="1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914400" lvl="2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//use &lt;name&gt; for each element</a:t>
            </a:r>
          </a:p>
          <a:p>
            <a:pPr marL="457200" lvl="1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51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Interrupting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Knock, Knock…Who’s there?... Interrupting Cow…. Interrupting Cow- Moo!</a:t>
            </a:r>
          </a:p>
          <a:p>
            <a:r>
              <a:rPr lang="en-US" dirty="0" smtClean="0"/>
              <a:t>break – loop ends immediately</a:t>
            </a:r>
          </a:p>
          <a:p>
            <a:r>
              <a:rPr lang="en-US" dirty="0" smtClean="0"/>
              <a:t>continue – current loop ends and continues with next loop</a:t>
            </a:r>
          </a:p>
          <a:p>
            <a:r>
              <a:rPr lang="en-US" dirty="0" err="1" smtClean="0"/>
              <a:t>goto</a:t>
            </a:r>
            <a:r>
              <a:rPr lang="en-US" dirty="0" smtClean="0"/>
              <a:t> – jumps out of a loop to a specific position</a:t>
            </a:r>
          </a:p>
          <a:p>
            <a:r>
              <a:rPr lang="en-US" dirty="0" smtClean="0"/>
              <a:t>return – exits loop AND containing function</a:t>
            </a:r>
          </a:p>
        </p:txBody>
      </p:sp>
    </p:spTree>
    <p:extLst>
      <p:ext uri="{BB962C8B-B14F-4D97-AF65-F5344CB8AC3E}">
        <p14:creationId xmlns:p14="http://schemas.microsoft.com/office/powerpoint/2010/main" val="34854137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Infinite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Good for locking up computers!</a:t>
            </a:r>
          </a:p>
          <a:p>
            <a:r>
              <a:rPr lang="en-US" dirty="0" smtClean="0"/>
              <a:t>Occurs occasionally through errors that are legitimate</a:t>
            </a:r>
          </a:p>
          <a:p>
            <a:r>
              <a:rPr lang="en-US" dirty="0" smtClean="0"/>
              <a:t>Must force the program to quit manually (why break statements are good!)</a:t>
            </a:r>
          </a:p>
          <a:p>
            <a:pPr>
              <a:buNone/>
            </a:pPr>
            <a:r>
              <a:rPr lang="en-US" sz="2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nt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 (</a:t>
            </a:r>
            <a:r>
              <a:rPr lang="en-US" sz="2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&lt;= 10)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>
              <a:buNone/>
            </a:pP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((I %2) == 0)</a:t>
            </a:r>
          </a:p>
          <a:p>
            <a:pPr lvl="2">
              <a:buNone/>
            </a:pP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Continue;</a:t>
            </a:r>
          </a:p>
          <a:p>
            <a:pPr lvl="2">
              <a:buNone/>
            </a:pP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(“{0}, 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++);</a:t>
            </a:r>
          </a:p>
          <a:p>
            <a:pPr lvl="2" indent="-1143000">
              <a:buNone/>
            </a:pP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0867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35203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Why Use </a:t>
            </a:r>
            <a:r>
              <a:rPr lang="en-US" dirty="0" smtClean="0"/>
              <a:t>Functions?</a:t>
            </a:r>
            <a:endParaRPr lang="en-US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5206147"/>
          </a:xfrm>
          <a:ln/>
        </p:spPr>
        <p:txBody>
          <a:bodyPr tIns="24002"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2700" dirty="0" smtClean="0"/>
              <a:t>Functions </a:t>
            </a:r>
            <a:r>
              <a:rPr lang="en-US" sz="2700" dirty="0"/>
              <a:t>are pieces of code which can be used and reused many times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2700" dirty="0"/>
              <a:t>Use instead of copying and pasting the same piece of code into your program each time it is needed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2700" dirty="0"/>
              <a:t>Reduce the size of the program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2700" dirty="0"/>
              <a:t>Increase ease of making changes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2700" dirty="0"/>
              <a:t>Can perform the same operation on many different inputs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2700" dirty="0"/>
              <a:t>(output)Can be used and manipulated like a variable</a:t>
            </a:r>
          </a:p>
          <a:p>
            <a:pPr marL="391686" indent="-293764"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845821576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35203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Defining a </a:t>
            </a:r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764020"/>
          </a:xfrm>
          <a:ln/>
        </p:spPr>
        <p:txBody>
          <a:bodyPr tIns="25145"/>
          <a:lstStyle/>
          <a:p>
            <a:pPr>
              <a:lnSpc>
                <a:spcPct val="89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1800">
                <a:solidFill>
                  <a:srgbClr val="FF0000"/>
                </a:solidFill>
                <a:latin typeface="Courier New" pitchFamily="49" charset="0"/>
              </a:rPr>
              <a:t>class Program</a:t>
            </a:r>
          </a:p>
          <a:p>
            <a:pPr>
              <a:lnSpc>
                <a:spcPct val="89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1800">
                <a:solidFill>
                  <a:srgbClr val="FF0000"/>
                </a:solidFill>
                <a:latin typeface="Courier New" pitchFamily="49" charset="0"/>
              </a:rPr>
              <a:t>{</a:t>
            </a:r>
          </a:p>
          <a:p>
            <a:pPr>
              <a:lnSpc>
                <a:spcPct val="89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1800">
                <a:solidFill>
                  <a:srgbClr val="FF0000"/>
                </a:solidFill>
                <a:latin typeface="Courier New" pitchFamily="49" charset="0"/>
              </a:rPr>
              <a:t>   static void Write()</a:t>
            </a:r>
          </a:p>
          <a:p>
            <a:pPr>
              <a:lnSpc>
                <a:spcPct val="89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1800">
                <a:solidFill>
                  <a:srgbClr val="FF0000"/>
                </a:solidFill>
                <a:latin typeface="Courier New" pitchFamily="49" charset="0"/>
              </a:rPr>
              <a:t>  	{</a:t>
            </a:r>
          </a:p>
          <a:p>
            <a:pPr>
              <a:lnSpc>
                <a:spcPct val="89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1800">
                <a:solidFill>
                  <a:srgbClr val="FF0000"/>
                </a:solidFill>
                <a:latin typeface="Courier New" pitchFamily="49" charset="0"/>
              </a:rPr>
              <a:t>      Console.WriteLine(“Text output from function.”);</a:t>
            </a:r>
          </a:p>
          <a:p>
            <a:pPr>
              <a:lnSpc>
                <a:spcPct val="89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1800">
                <a:solidFill>
                  <a:srgbClr val="FF0000"/>
                </a:solidFill>
                <a:latin typeface="Courier New" pitchFamily="49" charset="0"/>
              </a:rPr>
              <a:t>   }</a:t>
            </a:r>
          </a:p>
          <a:p>
            <a:pPr>
              <a:lnSpc>
                <a:spcPct val="89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1800">
                <a:solidFill>
                  <a:srgbClr val="FF0000"/>
                </a:solidFill>
                <a:latin typeface="Courier New" pitchFamily="49" charset="0"/>
              </a:rPr>
              <a:t>   static void Main(string[] args)</a:t>
            </a:r>
          </a:p>
          <a:p>
            <a:pPr>
              <a:lnSpc>
                <a:spcPct val="89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1800">
                <a:solidFill>
                  <a:srgbClr val="FF0000"/>
                </a:solidFill>
                <a:latin typeface="Courier New" pitchFamily="49" charset="0"/>
              </a:rPr>
              <a:t>   {</a:t>
            </a:r>
          </a:p>
          <a:p>
            <a:pPr>
              <a:lnSpc>
                <a:spcPct val="89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1800">
                <a:solidFill>
                  <a:srgbClr val="FF0000"/>
                </a:solidFill>
                <a:latin typeface="Courier New" pitchFamily="49" charset="0"/>
              </a:rPr>
              <a:t>      Write();</a:t>
            </a:r>
          </a:p>
          <a:p>
            <a:pPr>
              <a:lnSpc>
                <a:spcPct val="89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1800">
                <a:solidFill>
                  <a:srgbClr val="FF0000"/>
                </a:solidFill>
                <a:latin typeface="Courier New" pitchFamily="49" charset="0"/>
              </a:rPr>
              <a:t>      Console.ReadKey();</a:t>
            </a:r>
          </a:p>
          <a:p>
            <a:pPr>
              <a:lnSpc>
                <a:spcPct val="89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1800">
                <a:solidFill>
                  <a:srgbClr val="FF0000"/>
                </a:solidFill>
                <a:latin typeface="Courier New" pitchFamily="49" charset="0"/>
              </a:rPr>
              <a:t>   }</a:t>
            </a:r>
          </a:p>
          <a:p>
            <a:pPr>
              <a:lnSpc>
                <a:spcPct val="89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1800">
                <a:solidFill>
                  <a:srgbClr val="FF0000"/>
                </a:solidFill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9960804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35203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smtClean="0"/>
              <a:t>Function </a:t>
            </a:r>
            <a:r>
              <a:rPr lang="en-US" dirty="0"/>
              <a:t>Definition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Keywords: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static – accessed from the class that defines them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void – function does not return a value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The Main() </a:t>
            </a:r>
            <a:r>
              <a:rPr lang="en-US" dirty="0" smtClean="0"/>
              <a:t>Function</a:t>
            </a:r>
            <a:endParaRPr lang="en-US" dirty="0"/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The basic </a:t>
            </a:r>
            <a:r>
              <a:rPr lang="en-US" dirty="0" smtClean="0"/>
              <a:t>function that </a:t>
            </a:r>
            <a:r>
              <a:rPr lang="en-US" dirty="0"/>
              <a:t>is needed in every C# program for it to compile and execute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Often calls the other </a:t>
            </a:r>
            <a:r>
              <a:rPr lang="en-US" dirty="0" smtClean="0"/>
              <a:t>functions, </a:t>
            </a:r>
            <a:r>
              <a:rPr lang="en-US" dirty="0"/>
              <a:t>cases, or files to be used in the program</a:t>
            </a:r>
          </a:p>
        </p:txBody>
      </p:sp>
    </p:spTree>
    <p:extLst>
      <p:ext uri="{BB962C8B-B14F-4D97-AF65-F5344CB8AC3E}">
        <p14:creationId xmlns:p14="http://schemas.microsoft.com/office/powerpoint/2010/main" val="1490386249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35203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/>
              <a:t>Returning Values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526396"/>
          </a:xfrm>
          <a:ln/>
        </p:spPr>
        <p:txBody>
          <a:bodyPr>
            <a:normAutofit lnSpcReduction="10000"/>
          </a:bodyPr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A </a:t>
            </a:r>
            <a:r>
              <a:rPr lang="en-US" dirty="0" smtClean="0"/>
              <a:t>function </a:t>
            </a:r>
            <a:r>
              <a:rPr lang="en-US" dirty="0"/>
              <a:t>which can be called is useful but doesn't add much to a program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Sending and receiving variables or values increases the functionality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smtClean="0"/>
              <a:t>Functions </a:t>
            </a:r>
            <a:r>
              <a:rPr lang="en-US" dirty="0"/>
              <a:t>which return values may be used in expressions as if they were the value that they return</a:t>
            </a:r>
          </a:p>
          <a:p>
            <a:pPr marL="391686" indent="-293764">
              <a:lnSpc>
                <a:spcPct val="89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string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</a:rPr>
              <a:t>myString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;					double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</a:rPr>
              <a:t>myVal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;</a:t>
            </a:r>
          </a:p>
          <a:p>
            <a:pPr marL="391686" indent="-293764">
              <a:lnSpc>
                <a:spcPct val="89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</a:rPr>
              <a:t>myString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 =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</a:rPr>
              <a:t>GetString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();			double multiplier = 5.3;</a:t>
            </a:r>
          </a:p>
          <a:p>
            <a:pPr marL="391686" indent="-293764">
              <a:lnSpc>
                <a:spcPct val="89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 										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</a:rPr>
              <a:t>MyVal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 =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</a:rPr>
              <a:t>GetVal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()*multiplier;</a:t>
            </a:r>
          </a:p>
        </p:txBody>
      </p:sp>
    </p:spTree>
    <p:extLst>
      <p:ext uri="{BB962C8B-B14F-4D97-AF65-F5344CB8AC3E}">
        <p14:creationId xmlns:p14="http://schemas.microsoft.com/office/powerpoint/2010/main" val="2167424208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you use /// in your code the C# compiler will read them just like a normal comment (i.e. ignore them when it compiles the code)</a:t>
            </a:r>
          </a:p>
          <a:p>
            <a:pPr lvl="1"/>
            <a:r>
              <a:rPr lang="en-US" dirty="0" smtClean="0"/>
              <a:t>However, you can configure visual studio to extract this type of comment and make a documentation file</a:t>
            </a:r>
          </a:p>
          <a:p>
            <a:r>
              <a:rPr lang="en-US" dirty="0" smtClean="0"/>
              <a:t>It is also important to note that C# is case sensitive</a:t>
            </a:r>
          </a:p>
          <a:p>
            <a:pPr lvl="1"/>
            <a:r>
              <a:rPr lang="en-US" dirty="0" smtClean="0"/>
              <a:t>So you need to make sure that you are using the correct case when calling functions or variables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35203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smtClean="0"/>
              <a:t>Functions </a:t>
            </a:r>
            <a:r>
              <a:rPr lang="en-US" dirty="0"/>
              <a:t>and Returns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8"/>
            <a:ext cx="8228160" cy="5115417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To return a value: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Specify the type of value in the declaration (omit void)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Use the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return</a:t>
            </a:r>
            <a:r>
              <a:rPr lang="en-US" dirty="0"/>
              <a:t> keyword to end the </a:t>
            </a:r>
            <a:r>
              <a:rPr lang="en-US" dirty="0" smtClean="0"/>
              <a:t>Function </a:t>
            </a:r>
            <a:r>
              <a:rPr lang="en-US" dirty="0"/>
              <a:t>and transfer the value and control back to the calling code</a:t>
            </a:r>
          </a:p>
          <a:p>
            <a:pPr marL="391686" indent="-293764">
              <a:lnSpc>
                <a:spcPct val="89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static double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</a:rPr>
              <a:t>GetVal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()</a:t>
            </a:r>
          </a:p>
          <a:p>
            <a:pPr marL="391686" indent="-293764">
              <a:lnSpc>
                <a:spcPct val="89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{</a:t>
            </a:r>
          </a:p>
          <a:p>
            <a:pPr marL="391686" indent="-293764">
              <a:lnSpc>
                <a:spcPct val="89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    If (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</a:rPr>
              <a:t>checkVal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 &lt; 5) //stuff happens</a:t>
            </a:r>
          </a:p>
          <a:p>
            <a:pPr marL="391686" indent="-293764">
              <a:lnSpc>
                <a:spcPct val="89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    return 4.7;</a:t>
            </a:r>
          </a:p>
          <a:p>
            <a:pPr marL="391686" indent="-293764">
              <a:lnSpc>
                <a:spcPct val="89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    return 3.2;</a:t>
            </a:r>
          </a:p>
          <a:p>
            <a:pPr marL="391686" indent="-293764">
              <a:lnSpc>
                <a:spcPct val="89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52153153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35203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/>
              <a:t>Taking Input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When a </a:t>
            </a:r>
            <a:r>
              <a:rPr lang="en-US" dirty="0" smtClean="0"/>
              <a:t>Function </a:t>
            </a:r>
            <a:r>
              <a:rPr lang="en-US" dirty="0"/>
              <a:t>accepts parameters (input) specify: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The list of accepted parameters and their types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Matching list of parameters in each function call</a:t>
            </a:r>
          </a:p>
          <a:p>
            <a:pPr marL="391686" indent="-293764">
              <a:lnSpc>
                <a:spcPct val="89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static double Product(double param1, double param2)</a:t>
            </a:r>
          </a:p>
          <a:p>
            <a:pPr marL="391686" indent="-293764">
              <a:lnSpc>
                <a:spcPct val="89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{</a:t>
            </a:r>
          </a:p>
          <a:p>
            <a:pPr marL="391686" indent="-293764">
              <a:lnSpc>
                <a:spcPct val="89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     return param1*param2;</a:t>
            </a:r>
          </a:p>
          <a:p>
            <a:pPr marL="391686" indent="-293764">
              <a:lnSpc>
                <a:spcPct val="89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34231683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35203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/>
              <a:t>Variable Scope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594082"/>
          </a:xfrm>
          <a:ln/>
        </p:spPr>
        <p:txBody>
          <a:bodyPr>
            <a:normAutofit fontScale="92500" lnSpcReduction="10000"/>
          </a:bodyPr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Scope is limited to the block in which they are defined and any sub-blocks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Local variables are limited in scope to </a:t>
            </a:r>
            <a:r>
              <a:rPr lang="en-US"/>
              <a:t>one </a:t>
            </a:r>
            <a:r>
              <a:rPr lang="en-US" dirty="0"/>
              <a:t>f</a:t>
            </a:r>
            <a:r>
              <a:rPr lang="en-US" smtClean="0"/>
              <a:t>unction</a:t>
            </a: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Global variables cover multiple </a:t>
            </a:r>
            <a:r>
              <a:rPr lang="en-US" dirty="0" smtClean="0"/>
              <a:t>functions</a:t>
            </a:r>
            <a:endParaRPr lang="en-US" dirty="0"/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These are defined outside of a </a:t>
            </a:r>
            <a:r>
              <a:rPr lang="en-US" dirty="0" smtClean="0"/>
              <a:t>function</a:t>
            </a:r>
            <a:endParaRPr lang="en-US" dirty="0"/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The static (or </a:t>
            </a:r>
            <a:r>
              <a:rPr lang="en-US" dirty="0" err="1"/>
              <a:t>const</a:t>
            </a:r>
            <a:r>
              <a:rPr lang="en-US" dirty="0"/>
              <a:t>) keyword is required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The variable must be called with the             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&lt;class name&gt;.&lt;variable name&gt; </a:t>
            </a:r>
            <a:r>
              <a:rPr lang="en-US" dirty="0"/>
              <a:t>when there are multiple variables with the same name</a:t>
            </a:r>
          </a:p>
        </p:txBody>
      </p:sp>
    </p:spTree>
    <p:extLst>
      <p:ext uri="{BB962C8B-B14F-4D97-AF65-F5344CB8AC3E}">
        <p14:creationId xmlns:p14="http://schemas.microsoft.com/office/powerpoint/2010/main" val="2172685989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Variables</a:t>
            </a:r>
            <a:r>
              <a:rPr lang="en-US" dirty="0" smtClean="0"/>
              <a:t> are concerned with data storage.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type</a:t>
            </a:r>
            <a:r>
              <a:rPr lang="en-US" dirty="0" smtClean="0"/>
              <a:t> of variable tells you what form of information it holds.</a:t>
            </a:r>
          </a:p>
          <a:p>
            <a:r>
              <a:rPr lang="en-US" dirty="0" smtClean="0"/>
              <a:t>To use a variable you must officially </a:t>
            </a:r>
            <a:r>
              <a:rPr lang="en-US" b="1" dirty="0" smtClean="0"/>
              <a:t>declare</a:t>
            </a:r>
            <a:r>
              <a:rPr lang="en-US" dirty="0" smtClean="0"/>
              <a:t> it and assign it a </a:t>
            </a:r>
            <a:r>
              <a:rPr lang="en-US" b="1" dirty="0" smtClean="0"/>
              <a:t>name</a:t>
            </a:r>
            <a:r>
              <a:rPr lang="en-US" dirty="0" smtClean="0"/>
              <a:t> and </a:t>
            </a:r>
            <a:r>
              <a:rPr lang="en-US" b="1" dirty="0" smtClean="0"/>
              <a:t>type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&lt;type&gt; &lt;name&gt;;</a:t>
            </a:r>
          </a:p>
          <a:p>
            <a:r>
              <a:rPr lang="en-US" dirty="0" smtClean="0"/>
              <a:t>Failing to declare a variable that you are trying to use will cause your code to not compile.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There are several simple types that are usually numbers and do not have any children or attributes (we’ll get to this later)</a:t>
            </a:r>
          </a:p>
          <a:p>
            <a:pPr lvl="1"/>
            <a:r>
              <a:rPr lang="en-US" dirty="0" smtClean="0"/>
              <a:t>There are three ways of storing various integers:</a:t>
            </a:r>
          </a:p>
          <a:p>
            <a:pPr lvl="2"/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byte</a:t>
            </a:r>
          </a:p>
          <a:p>
            <a:pPr lvl="2"/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short</a:t>
            </a:r>
          </a:p>
          <a:p>
            <a:pPr lvl="2"/>
            <a:r>
              <a:rPr lang="en-US" sz="1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endParaRPr lang="en-US" sz="19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long</a:t>
            </a:r>
          </a:p>
          <a:p>
            <a:pPr lvl="1"/>
            <a:r>
              <a:rPr lang="en-US" dirty="0" smtClean="0"/>
              <a:t>Floating-point values can be stored as:</a:t>
            </a:r>
          </a:p>
          <a:p>
            <a:pPr lvl="2"/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float</a:t>
            </a:r>
          </a:p>
          <a:p>
            <a:pPr lvl="2"/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</a:p>
          <a:p>
            <a:pPr lvl="2"/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decimal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also three non-numeric simple types available:</a:t>
            </a:r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3048000"/>
          <a:ext cx="83058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1508"/>
                <a:gridCol w="2716877"/>
                <a:gridCol w="43874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Alias For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Allowed</a:t>
                      </a:r>
                      <a:r>
                        <a:rPr lang="en-US" baseline="0" dirty="0" smtClean="0"/>
                        <a:t> Values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System.Char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Single Unicode</a:t>
                      </a:r>
                      <a:r>
                        <a:rPr lang="en-US" baseline="0" dirty="0" smtClean="0"/>
                        <a:t> character, stored as an integer between 0 and 65535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System.Boolean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Boolean value,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true</a:t>
                      </a:r>
                      <a:r>
                        <a:rPr lang="en-US" baseline="0" dirty="0" smtClean="0"/>
                        <a:t> or 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false</a:t>
                      </a:r>
                      <a:endParaRPr lang="en-US" sz="18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string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System.String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sequence of characters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myInteger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myInteger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17;</a:t>
            </a:r>
          </a:p>
          <a:p>
            <a:pPr>
              <a:buNone/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“\”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myInteger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\” is”;</a:t>
            </a:r>
          </a:p>
          <a:p>
            <a:pPr>
              <a:buNone/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(“{0} {1}.”.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myInteger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Console.ReadKey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8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Within this example you are assigning </a:t>
            </a:r>
            <a:r>
              <a:rPr lang="en-US" b="1" dirty="0" smtClean="0"/>
              <a:t>literal values </a:t>
            </a:r>
            <a:r>
              <a:rPr lang="en-US" dirty="0" smtClean="0"/>
              <a:t>to your variables.</a:t>
            </a:r>
          </a:p>
          <a:p>
            <a:r>
              <a:rPr lang="en-US" dirty="0" smtClean="0"/>
              <a:t>The 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smtClean="0"/>
              <a:t> is the </a:t>
            </a:r>
            <a:r>
              <a:rPr lang="en-US" b="1" dirty="0" smtClean="0"/>
              <a:t>assignment operator</a:t>
            </a:r>
          </a:p>
          <a:p>
            <a:r>
              <a:rPr lang="en-US" dirty="0" smtClean="0"/>
              <a:t>You must also avoid certain words and characters.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escape sequence </a:t>
            </a:r>
            <a:r>
              <a:rPr lang="en-US" dirty="0" smtClean="0"/>
              <a:t>(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\”</a:t>
            </a:r>
            <a:r>
              <a:rPr lang="en-US" dirty="0" smtClean="0"/>
              <a:t>) is needed in this example to include the quotation marks around the string’s value</a:t>
            </a:r>
          </a:p>
          <a:p>
            <a:pPr lvl="1"/>
            <a:r>
              <a:rPr lang="en-US" dirty="0" smtClean="0"/>
              <a:t>If you need to add a line break </a:t>
            </a:r>
            <a:r>
              <a:rPr lang="en-US" sz="1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dirty="0" smtClean="0"/>
              <a:t> will do so in a string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2021</Words>
  <Application>Microsoft Office PowerPoint</Application>
  <PresentationFormat>On-screen Show (4:3)</PresentationFormat>
  <Paragraphs>331</Paragraphs>
  <Slides>42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Variables and Expression</vt:lpstr>
      <vt:lpstr>Basic C# Syntax</vt:lpstr>
      <vt:lpstr>Comments</vt:lpstr>
      <vt:lpstr>Comments</vt:lpstr>
      <vt:lpstr>Variables</vt:lpstr>
      <vt:lpstr>Simple Types</vt:lpstr>
      <vt:lpstr>Simple Types</vt:lpstr>
      <vt:lpstr>PowerPoint Presentation</vt:lpstr>
      <vt:lpstr>Variable Assignment</vt:lpstr>
      <vt:lpstr>Variable Naming</vt:lpstr>
      <vt:lpstr>Naming Examples</vt:lpstr>
      <vt:lpstr>Additional Variable Info</vt:lpstr>
      <vt:lpstr>Expressions</vt:lpstr>
      <vt:lpstr>Expressions</vt:lpstr>
      <vt:lpstr>Assignment Operators</vt:lpstr>
      <vt:lpstr>Operator Precedence</vt:lpstr>
      <vt:lpstr>More About Variables</vt:lpstr>
      <vt:lpstr>Type Conversion</vt:lpstr>
      <vt:lpstr>Explicit Conversion</vt:lpstr>
      <vt:lpstr>Overflow</vt:lpstr>
      <vt:lpstr>Using Convert Commands</vt:lpstr>
      <vt:lpstr>Complex Variable Types</vt:lpstr>
      <vt:lpstr>Enumerations</vt:lpstr>
      <vt:lpstr>Enumerations</vt:lpstr>
      <vt:lpstr>Structs</vt:lpstr>
      <vt:lpstr>Arrays[]</vt:lpstr>
      <vt:lpstr>Arrays[]</vt:lpstr>
      <vt:lpstr>Loops and Looping</vt:lpstr>
      <vt:lpstr>do Loops</vt:lpstr>
      <vt:lpstr>if and do</vt:lpstr>
      <vt:lpstr>while Loops</vt:lpstr>
      <vt:lpstr>for Loops</vt:lpstr>
      <vt:lpstr>foreach Loops</vt:lpstr>
      <vt:lpstr>Interrupting Loops</vt:lpstr>
      <vt:lpstr>Infinite Loops</vt:lpstr>
      <vt:lpstr>Why Use Functions?</vt:lpstr>
      <vt:lpstr>Defining a Function</vt:lpstr>
      <vt:lpstr>Function Definition</vt:lpstr>
      <vt:lpstr>Returning Values</vt:lpstr>
      <vt:lpstr>Functions and Returns</vt:lpstr>
      <vt:lpstr>Taking Input</vt:lpstr>
      <vt:lpstr>Variable Scope</vt:lpstr>
    </vt:vector>
  </TitlesOfParts>
  <Company>Intercollegiate Athletics - Penn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Variables and Expression</dc:title>
  <dc:creator>Bridget M. Blodgett</dc:creator>
  <cp:lastModifiedBy>Bridget Blodgett</cp:lastModifiedBy>
  <cp:revision>15</cp:revision>
  <dcterms:created xsi:type="dcterms:W3CDTF">2011-09-08T20:44:06Z</dcterms:created>
  <dcterms:modified xsi:type="dcterms:W3CDTF">2014-09-15T17:04:41Z</dcterms:modified>
</cp:coreProperties>
</file>