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9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1AFB76-CE23-4207-97C0-2E5AAFBADDE3}" type="datetimeFigureOut">
              <a:rPr lang="en-US" smtClean="0"/>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34F3-2D1F-4C62-881C-0BAA2335DBD7}" type="slidenum">
              <a:rPr lang="en-US" smtClean="0"/>
              <a:t>‹#›</a:t>
            </a:fld>
            <a:endParaRPr lang="en-US"/>
          </a:p>
        </p:txBody>
      </p:sp>
    </p:spTree>
    <p:extLst>
      <p:ext uri="{BB962C8B-B14F-4D97-AF65-F5344CB8AC3E}">
        <p14:creationId xmlns:p14="http://schemas.microsoft.com/office/powerpoint/2010/main" val="109007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AFB76-CE23-4207-97C0-2E5AAFBADDE3}" type="datetimeFigureOut">
              <a:rPr lang="en-US" smtClean="0"/>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34F3-2D1F-4C62-881C-0BAA2335DBD7}" type="slidenum">
              <a:rPr lang="en-US" smtClean="0"/>
              <a:t>‹#›</a:t>
            </a:fld>
            <a:endParaRPr lang="en-US"/>
          </a:p>
        </p:txBody>
      </p:sp>
    </p:spTree>
    <p:extLst>
      <p:ext uri="{BB962C8B-B14F-4D97-AF65-F5344CB8AC3E}">
        <p14:creationId xmlns:p14="http://schemas.microsoft.com/office/powerpoint/2010/main" val="100175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AFB76-CE23-4207-97C0-2E5AAFBADDE3}" type="datetimeFigureOut">
              <a:rPr lang="en-US" smtClean="0"/>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34F3-2D1F-4C62-881C-0BAA2335DBD7}" type="slidenum">
              <a:rPr lang="en-US" smtClean="0"/>
              <a:t>‹#›</a:t>
            </a:fld>
            <a:endParaRPr lang="en-US"/>
          </a:p>
        </p:txBody>
      </p:sp>
    </p:spTree>
    <p:extLst>
      <p:ext uri="{BB962C8B-B14F-4D97-AF65-F5344CB8AC3E}">
        <p14:creationId xmlns:p14="http://schemas.microsoft.com/office/powerpoint/2010/main" val="327931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AFB76-CE23-4207-97C0-2E5AAFBADDE3}" type="datetimeFigureOut">
              <a:rPr lang="en-US" smtClean="0"/>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34F3-2D1F-4C62-881C-0BAA2335DBD7}" type="slidenum">
              <a:rPr lang="en-US" smtClean="0"/>
              <a:t>‹#›</a:t>
            </a:fld>
            <a:endParaRPr lang="en-US"/>
          </a:p>
        </p:txBody>
      </p:sp>
    </p:spTree>
    <p:extLst>
      <p:ext uri="{BB962C8B-B14F-4D97-AF65-F5344CB8AC3E}">
        <p14:creationId xmlns:p14="http://schemas.microsoft.com/office/powerpoint/2010/main" val="357360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1AFB76-CE23-4207-97C0-2E5AAFBADDE3}" type="datetimeFigureOut">
              <a:rPr lang="en-US" smtClean="0"/>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34F3-2D1F-4C62-881C-0BAA2335DBD7}" type="slidenum">
              <a:rPr lang="en-US" smtClean="0"/>
              <a:t>‹#›</a:t>
            </a:fld>
            <a:endParaRPr lang="en-US"/>
          </a:p>
        </p:txBody>
      </p:sp>
    </p:spTree>
    <p:extLst>
      <p:ext uri="{BB962C8B-B14F-4D97-AF65-F5344CB8AC3E}">
        <p14:creationId xmlns:p14="http://schemas.microsoft.com/office/powerpoint/2010/main" val="756076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1AFB76-CE23-4207-97C0-2E5AAFBADDE3}" type="datetimeFigureOut">
              <a:rPr lang="en-US" smtClean="0"/>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134F3-2D1F-4C62-881C-0BAA2335DBD7}" type="slidenum">
              <a:rPr lang="en-US" smtClean="0"/>
              <a:t>‹#›</a:t>
            </a:fld>
            <a:endParaRPr lang="en-US"/>
          </a:p>
        </p:txBody>
      </p:sp>
    </p:spTree>
    <p:extLst>
      <p:ext uri="{BB962C8B-B14F-4D97-AF65-F5344CB8AC3E}">
        <p14:creationId xmlns:p14="http://schemas.microsoft.com/office/powerpoint/2010/main" val="1726474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1AFB76-CE23-4207-97C0-2E5AAFBADDE3}" type="datetimeFigureOut">
              <a:rPr lang="en-US" smtClean="0"/>
              <a:t>2/21/2012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0134F3-2D1F-4C62-881C-0BAA2335DBD7}" type="slidenum">
              <a:rPr lang="en-US" smtClean="0"/>
              <a:t>‹#›</a:t>
            </a:fld>
            <a:endParaRPr lang="en-US"/>
          </a:p>
        </p:txBody>
      </p:sp>
    </p:spTree>
    <p:extLst>
      <p:ext uri="{BB962C8B-B14F-4D97-AF65-F5344CB8AC3E}">
        <p14:creationId xmlns:p14="http://schemas.microsoft.com/office/powerpoint/2010/main" val="1539647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1AFB76-CE23-4207-97C0-2E5AAFBADDE3}" type="datetimeFigureOut">
              <a:rPr lang="en-US" smtClean="0"/>
              <a:t>2/21/2012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0134F3-2D1F-4C62-881C-0BAA2335DBD7}" type="slidenum">
              <a:rPr lang="en-US" smtClean="0"/>
              <a:t>‹#›</a:t>
            </a:fld>
            <a:endParaRPr lang="en-US"/>
          </a:p>
        </p:txBody>
      </p:sp>
    </p:spTree>
    <p:extLst>
      <p:ext uri="{BB962C8B-B14F-4D97-AF65-F5344CB8AC3E}">
        <p14:creationId xmlns:p14="http://schemas.microsoft.com/office/powerpoint/2010/main" val="2630249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AFB76-CE23-4207-97C0-2E5AAFBADDE3}" type="datetimeFigureOut">
              <a:rPr lang="en-US" smtClean="0"/>
              <a:t>2/21/2012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0134F3-2D1F-4C62-881C-0BAA2335DBD7}" type="slidenum">
              <a:rPr lang="en-US" smtClean="0"/>
              <a:t>‹#›</a:t>
            </a:fld>
            <a:endParaRPr lang="en-US"/>
          </a:p>
        </p:txBody>
      </p:sp>
    </p:spTree>
    <p:extLst>
      <p:ext uri="{BB962C8B-B14F-4D97-AF65-F5344CB8AC3E}">
        <p14:creationId xmlns:p14="http://schemas.microsoft.com/office/powerpoint/2010/main" val="16778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AFB76-CE23-4207-97C0-2E5AAFBADDE3}" type="datetimeFigureOut">
              <a:rPr lang="en-US" smtClean="0"/>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134F3-2D1F-4C62-881C-0BAA2335DBD7}" type="slidenum">
              <a:rPr lang="en-US" smtClean="0"/>
              <a:t>‹#›</a:t>
            </a:fld>
            <a:endParaRPr lang="en-US"/>
          </a:p>
        </p:txBody>
      </p:sp>
    </p:spTree>
    <p:extLst>
      <p:ext uri="{BB962C8B-B14F-4D97-AF65-F5344CB8AC3E}">
        <p14:creationId xmlns:p14="http://schemas.microsoft.com/office/powerpoint/2010/main" val="16941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AFB76-CE23-4207-97C0-2E5AAFBADDE3}" type="datetimeFigureOut">
              <a:rPr lang="en-US" smtClean="0"/>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134F3-2D1F-4C62-881C-0BAA2335DBD7}" type="slidenum">
              <a:rPr lang="en-US" smtClean="0"/>
              <a:t>‹#›</a:t>
            </a:fld>
            <a:endParaRPr lang="en-US"/>
          </a:p>
        </p:txBody>
      </p:sp>
    </p:spTree>
    <p:extLst>
      <p:ext uri="{BB962C8B-B14F-4D97-AF65-F5344CB8AC3E}">
        <p14:creationId xmlns:p14="http://schemas.microsoft.com/office/powerpoint/2010/main" val="130204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AFB76-CE23-4207-97C0-2E5AAFBADDE3}" type="datetimeFigureOut">
              <a:rPr lang="en-US" smtClean="0"/>
              <a:t>2/21/2012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134F3-2D1F-4C62-881C-0BAA2335DBD7}" type="slidenum">
              <a:rPr lang="en-US" smtClean="0"/>
              <a:t>‹#›</a:t>
            </a:fld>
            <a:endParaRPr lang="en-US"/>
          </a:p>
        </p:txBody>
      </p:sp>
    </p:spTree>
    <p:extLst>
      <p:ext uri="{BB962C8B-B14F-4D97-AF65-F5344CB8AC3E}">
        <p14:creationId xmlns:p14="http://schemas.microsoft.com/office/powerpoint/2010/main" val="969029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Functions &amp; Objects</a:t>
            </a:r>
            <a:endParaRPr lang="en-US" dirty="0"/>
          </a:p>
        </p:txBody>
      </p:sp>
      <p:sp>
        <p:nvSpPr>
          <p:cNvPr id="3" name="Subtitle 2"/>
          <p:cNvSpPr>
            <a:spLocks noGrp="1"/>
          </p:cNvSpPr>
          <p:nvPr>
            <p:ph type="subTitle" idx="1"/>
          </p:nvPr>
        </p:nvSpPr>
        <p:spPr/>
        <p:txBody>
          <a:bodyPr/>
          <a:lstStyle/>
          <a:p>
            <a:r>
              <a:rPr lang="en-US" dirty="0" smtClean="0"/>
              <a:t>IDIA 618</a:t>
            </a:r>
          </a:p>
          <a:p>
            <a:r>
              <a:rPr lang="en-US" dirty="0" smtClean="0"/>
              <a:t>Spring 2012</a:t>
            </a:r>
          </a:p>
          <a:p>
            <a:r>
              <a:rPr lang="en-US" dirty="0" smtClean="0"/>
              <a:t>Bridget M. Blodgett</a:t>
            </a:r>
            <a:endParaRPr lang="en-US" dirty="0"/>
          </a:p>
        </p:txBody>
      </p:sp>
    </p:spTree>
    <p:extLst>
      <p:ext uri="{BB962C8B-B14F-4D97-AF65-F5344CB8AC3E}">
        <p14:creationId xmlns:p14="http://schemas.microsoft.com/office/powerpoint/2010/main" val="1593463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Outputs</a:t>
            </a:r>
            <a:endParaRPr lang="en-US" dirty="0"/>
          </a:p>
        </p:txBody>
      </p:sp>
      <p:sp>
        <p:nvSpPr>
          <p:cNvPr id="3" name="Content Placeholder 2"/>
          <p:cNvSpPr>
            <a:spLocks noGrp="1"/>
          </p:cNvSpPr>
          <p:nvPr>
            <p:ph idx="1"/>
          </p:nvPr>
        </p:nvSpPr>
        <p:spPr/>
        <p:txBody>
          <a:bodyPr/>
          <a:lstStyle/>
          <a:p>
            <a:r>
              <a:rPr lang="en-US" dirty="0" smtClean="0"/>
              <a:t>In addition to taking inputs called arguments functions can optionally return some type of output</a:t>
            </a:r>
          </a:p>
          <a:p>
            <a:r>
              <a:rPr lang="en-US" dirty="0" smtClean="0"/>
              <a:t>The output of functions can be nested inside other functions</a:t>
            </a:r>
          </a:p>
          <a:p>
            <a:pPr lvl="1"/>
            <a:r>
              <a:rPr lang="en-US" dirty="0" smtClean="0"/>
              <a:t>Remember: PHP works from the inside out so the function on the inside will be completed before others on the outside</a:t>
            </a:r>
          </a:p>
          <a:p>
            <a:pPr lvl="1"/>
            <a:r>
              <a:rPr lang="en-US" dirty="0" smtClean="0"/>
              <a:t>Example 5 -2</a:t>
            </a:r>
            <a:endParaRPr lang="en-US" dirty="0"/>
          </a:p>
        </p:txBody>
      </p:sp>
    </p:spTree>
    <p:extLst>
      <p:ext uri="{BB962C8B-B14F-4D97-AF65-F5344CB8AC3E}">
        <p14:creationId xmlns:p14="http://schemas.microsoft.com/office/powerpoint/2010/main" val="3055201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Add a function to the PHP </a:t>
            </a:r>
            <a:r>
              <a:rPr lang="en-US" dirty="0" smtClean="0"/>
              <a:t>script </a:t>
            </a:r>
            <a:r>
              <a:rPr lang="en-US" dirty="0"/>
              <a:t>below which takes two parameters: (1) the number of years and (2) the amount of money to be put on a savings account. The function should calculate the amount that will have been reached after the given number of years. To print an amount with no more than two decimals, us the </a:t>
            </a:r>
            <a:r>
              <a:rPr lang="en-US" b="1" dirty="0" err="1"/>
              <a:t>sprintf</a:t>
            </a:r>
            <a:r>
              <a:rPr lang="en-US" b="1" dirty="0"/>
              <a:t> </a:t>
            </a:r>
            <a:r>
              <a:rPr lang="en-US" dirty="0"/>
              <a:t>function, for instance, as follows:</a:t>
            </a:r>
            <a:r>
              <a:rPr lang="en-US" dirty="0"/>
              <a:t> </a:t>
            </a:r>
            <a:r>
              <a:rPr lang="en-US" dirty="0" err="1"/>
              <a:t>sprintf</a:t>
            </a:r>
            <a:r>
              <a:rPr lang="en-US" dirty="0"/>
              <a:t>("%.2f", $amount ) ;</a:t>
            </a:r>
            <a:endParaRPr lang="en-US" dirty="0"/>
          </a:p>
        </p:txBody>
      </p:sp>
    </p:spTree>
    <p:extLst>
      <p:ext uri="{BB962C8B-B14F-4D97-AF65-F5344CB8AC3E}">
        <p14:creationId xmlns:p14="http://schemas.microsoft.com/office/powerpoint/2010/main" val="2887916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55000" lnSpcReduction="20000"/>
          </a:bodyPr>
          <a:lstStyle/>
          <a:p>
            <a:pPr marL="0" indent="0">
              <a:buNone/>
            </a:pPr>
            <a:r>
              <a:rPr lang="en-US" dirty="0">
                <a:solidFill>
                  <a:srgbClr val="FF0000"/>
                </a:solidFill>
                <a:latin typeface="Courier New" pitchFamily="49" charset="0"/>
                <a:cs typeface="Courier New" pitchFamily="49" charset="0"/>
              </a:rPr>
              <a:t>&lt;?</a:t>
            </a:r>
            <a:r>
              <a:rPr lang="en-US" dirty="0" err="1">
                <a:solidFill>
                  <a:srgbClr val="FF0000"/>
                </a:solidFill>
                <a:latin typeface="Courier New" pitchFamily="49" charset="0"/>
                <a:cs typeface="Courier New" pitchFamily="49" charset="0"/>
              </a:rPr>
              <a:t>php</a:t>
            </a:r>
            <a:r>
              <a:rPr lang="en-US" dirty="0">
                <a:solidFill>
                  <a:srgbClr val="FF0000"/>
                </a:solidFill>
                <a:latin typeface="Courier New" pitchFamily="49" charset="0"/>
                <a:cs typeface="Courier New" pitchFamily="49" charset="0"/>
              </a:rPr>
              <a:t> </a:t>
            </a:r>
            <a:endParaRPr lang="en-US" dirty="0">
              <a:solidFill>
                <a:srgbClr val="FF0000"/>
              </a:solidFill>
              <a:latin typeface="Courier New" pitchFamily="49" charset="0"/>
              <a:cs typeface="Courier New" pitchFamily="49" charset="0"/>
            </a:endParaRPr>
          </a:p>
          <a:p>
            <a:pPr marL="0" indent="0">
              <a:buNone/>
            </a:pPr>
            <a:r>
              <a:rPr lang="en-US" dirty="0" smtClean="0">
                <a:solidFill>
                  <a:srgbClr val="FF0000"/>
                </a:solidFill>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
            </a:r>
            <a:br>
              <a:rPr lang="en-US" dirty="0">
                <a:solidFill>
                  <a:srgbClr val="FF0000"/>
                </a:solidFill>
                <a:latin typeface="Courier New" pitchFamily="49" charset="0"/>
                <a:cs typeface="Courier New" pitchFamily="49" charset="0"/>
              </a:rPr>
            </a:br>
            <a:r>
              <a:rPr lang="en-US" dirty="0" smtClean="0">
                <a:solidFill>
                  <a:srgbClr val="FF0000"/>
                </a:solidFill>
                <a:latin typeface="Courier New" pitchFamily="49" charset="0"/>
                <a:cs typeface="Courier New" pitchFamily="49" charset="0"/>
              </a:rPr>
              <a:t>	Add </a:t>
            </a:r>
            <a:r>
              <a:rPr lang="en-US" dirty="0">
                <a:solidFill>
                  <a:srgbClr val="FF0000"/>
                </a:solidFill>
                <a:latin typeface="Courier New" pitchFamily="49" charset="0"/>
                <a:cs typeface="Courier New" pitchFamily="49" charset="0"/>
              </a:rPr>
              <a:t>function here</a:t>
            </a:r>
            <a:br>
              <a:rPr lang="en-US" dirty="0">
                <a:solidFill>
                  <a:srgbClr val="FF0000"/>
                </a:solidFill>
                <a:latin typeface="Courier New" pitchFamily="49" charset="0"/>
                <a:cs typeface="Courier New" pitchFamily="49" charset="0"/>
              </a:rPr>
            </a:br>
            <a:r>
              <a:rPr lang="en-US" dirty="0" smtClean="0">
                <a:solidFill>
                  <a:srgbClr val="FF0000"/>
                </a:solidFill>
                <a:latin typeface="Courier New" pitchFamily="49" charset="0"/>
                <a:cs typeface="Courier New" pitchFamily="49" charset="0"/>
              </a:rPr>
              <a:t>	*/ </a:t>
            </a:r>
            <a:endParaRPr lang="en-US" dirty="0">
              <a:solidFill>
                <a:srgbClr val="FF0000"/>
              </a:solidFill>
              <a:latin typeface="Courier New" pitchFamily="49" charset="0"/>
              <a:cs typeface="Courier New" pitchFamily="49" charset="0"/>
            </a:endParaRPr>
          </a:p>
          <a:p>
            <a:pPr marL="0" indent="0">
              <a:buNone/>
            </a:pPr>
            <a:endParaRPr lang="en-US" dirty="0" smtClean="0">
              <a:solidFill>
                <a:srgbClr val="FF0000"/>
              </a:solidFill>
              <a:latin typeface="Courier New" pitchFamily="49" charset="0"/>
              <a:cs typeface="Courier New" pitchFamily="49" charset="0"/>
            </a:endParaRPr>
          </a:p>
          <a:p>
            <a:pPr marL="0" indent="0">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print </a:t>
            </a:r>
            <a:r>
              <a:rPr lang="en-US" dirty="0">
                <a:solidFill>
                  <a:srgbClr val="FF0000"/>
                </a:solidFill>
                <a:latin typeface="Courier New" pitchFamily="49" charset="0"/>
                <a:cs typeface="Courier New" pitchFamily="49" charset="0"/>
              </a:rPr>
              <a:t>"&lt;p&gt;&lt;b&gt;The current interest rate is </a:t>
            </a:r>
            <a:r>
              <a:rPr lang="en-US" dirty="0" smtClean="0">
                <a:solidFill>
                  <a:srgbClr val="FF0000"/>
                </a:solidFill>
                <a:latin typeface="Courier New" pitchFamily="49" charset="0"/>
                <a:cs typeface="Courier New" pitchFamily="49" charset="0"/>
              </a:rPr>
              <a:t>		5</a:t>
            </a:r>
            <a:r>
              <a:rPr lang="en-US" dirty="0">
                <a:solidFill>
                  <a:srgbClr val="FF0000"/>
                </a:solidFill>
                <a:latin typeface="Courier New" pitchFamily="49" charset="0"/>
                <a:cs typeface="Courier New" pitchFamily="49" charset="0"/>
              </a:rPr>
              <a:t>%.&lt;/b&gt;&lt;/p&gt;" ; </a:t>
            </a:r>
            <a:endParaRPr lang="en-US" dirty="0">
              <a:solidFill>
                <a:srgbClr val="FF0000"/>
              </a:solidFill>
              <a:latin typeface="Courier New" pitchFamily="49" charset="0"/>
              <a:cs typeface="Courier New" pitchFamily="49" charset="0"/>
            </a:endParaRPr>
          </a:p>
          <a:p>
            <a:pPr marL="0" indent="0">
              <a:buNone/>
            </a:pPr>
            <a:r>
              <a:rPr lang="en-US" dirty="0" smtClean="0">
                <a:solidFill>
                  <a:srgbClr val="FF0000"/>
                </a:solidFill>
                <a:latin typeface="Courier New" pitchFamily="49" charset="0"/>
                <a:cs typeface="Courier New" pitchFamily="49" charset="0"/>
              </a:rPr>
              <a:t>	</a:t>
            </a:r>
          </a:p>
          <a:p>
            <a:pPr marL="0" indent="0">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print </a:t>
            </a:r>
            <a:r>
              <a:rPr lang="en-US" dirty="0">
                <a:solidFill>
                  <a:srgbClr val="FF0000"/>
                </a:solidFill>
                <a:latin typeface="Courier New" pitchFamily="49" charset="0"/>
                <a:cs typeface="Courier New" pitchFamily="49" charset="0"/>
              </a:rPr>
              <a:t>" &lt;p&gt;When you deposit &amp;#x20AC; 50 </a:t>
            </a:r>
            <a:r>
              <a:rPr lang="en-US" dirty="0" smtClean="0">
                <a:solidFill>
                  <a:srgbClr val="FF0000"/>
                </a:solidFill>
                <a:latin typeface="Courier New" pitchFamily="49" charset="0"/>
                <a:cs typeface="Courier New" pitchFamily="49" charset="0"/>
              </a:rPr>
              <a:t>		today</a:t>
            </a:r>
            <a:r>
              <a:rPr lang="en-US" dirty="0">
                <a:solidFill>
                  <a:srgbClr val="FF0000"/>
                </a:solidFill>
                <a:latin typeface="Courier New" pitchFamily="49" charset="0"/>
                <a:cs typeface="Courier New" pitchFamily="49" charset="0"/>
              </a:rPr>
              <a:t>, your savings accounts will </a:t>
            </a:r>
            <a:r>
              <a:rPr lang="en-US" dirty="0" smtClean="0">
                <a:solidFill>
                  <a:srgbClr val="FF0000"/>
                </a:solidFill>
                <a:latin typeface="Courier New" pitchFamily="49" charset="0"/>
                <a:cs typeface="Courier New" pitchFamily="49" charset="0"/>
              </a:rPr>
              <a:t>have grown </a:t>
            </a:r>
            <a:r>
              <a:rPr lang="en-US" dirty="0">
                <a:solidFill>
                  <a:srgbClr val="FF0000"/>
                </a:solidFill>
                <a:latin typeface="Courier New" pitchFamily="49" charset="0"/>
                <a:cs typeface="Courier New" pitchFamily="49" charset="0"/>
              </a:rPr>
              <a:t>to </a:t>
            </a:r>
            <a:r>
              <a:rPr lang="en-US" dirty="0" smtClean="0">
                <a:solidFill>
                  <a:srgbClr val="FF0000"/>
                </a:solidFill>
                <a:latin typeface="Courier New" pitchFamily="49" charset="0"/>
                <a:cs typeface="Courier New" pitchFamily="49" charset="0"/>
              </a:rPr>
              <a:t>	&amp;#</a:t>
            </a:r>
            <a:r>
              <a:rPr lang="en-US" dirty="0">
                <a:solidFill>
                  <a:srgbClr val="FF0000"/>
                </a:solidFill>
                <a:latin typeface="Courier New" pitchFamily="49" charset="0"/>
                <a:cs typeface="Courier New" pitchFamily="49" charset="0"/>
              </a:rPr>
              <a:t>x20AC;" ; </a:t>
            </a:r>
            <a:br>
              <a:rPr lang="en-US" dirty="0">
                <a:solidFill>
                  <a:srgbClr val="FF0000"/>
                </a:solidFill>
                <a:latin typeface="Courier New" pitchFamily="49" charset="0"/>
                <a:cs typeface="Courier New" pitchFamily="49" charset="0"/>
              </a:rPr>
            </a:br>
            <a:endParaRPr lang="en-US" dirty="0" smtClean="0">
              <a:solidFill>
                <a:srgbClr val="FF0000"/>
              </a:solidFill>
              <a:latin typeface="Courier New" pitchFamily="49" charset="0"/>
              <a:cs typeface="Courier New" pitchFamily="49" charset="0"/>
            </a:endParaRPr>
          </a:p>
          <a:p>
            <a:pPr marL="0" indent="0">
              <a:buNone/>
            </a:pPr>
            <a:r>
              <a:rPr lang="en-US" dirty="0" smtClean="0">
                <a:solidFill>
                  <a:srgbClr val="FF0000"/>
                </a:solidFill>
                <a:latin typeface="Courier New" pitchFamily="49" charset="0"/>
                <a:cs typeface="Courier New" pitchFamily="49" charset="0"/>
              </a:rPr>
              <a:t>	print </a:t>
            </a:r>
            <a:r>
              <a:rPr lang="en-US" dirty="0" err="1">
                <a:solidFill>
                  <a:srgbClr val="FF0000"/>
                </a:solidFill>
                <a:latin typeface="Courier New" pitchFamily="49" charset="0"/>
                <a:cs typeface="Courier New" pitchFamily="49" charset="0"/>
              </a:rPr>
              <a:t>calculateAmount</a:t>
            </a:r>
            <a:r>
              <a:rPr lang="en-US" dirty="0">
                <a:solidFill>
                  <a:srgbClr val="FF0000"/>
                </a:solidFill>
                <a:latin typeface="Courier New" pitchFamily="49" charset="0"/>
                <a:cs typeface="Courier New" pitchFamily="49" charset="0"/>
              </a:rPr>
              <a:t>(10 , 50) ;</a:t>
            </a:r>
            <a:br>
              <a:rPr lang="en-US" dirty="0">
                <a:solidFill>
                  <a:srgbClr val="FF0000"/>
                </a:solidFill>
                <a:latin typeface="Courier New" pitchFamily="49" charset="0"/>
                <a:cs typeface="Courier New" pitchFamily="49" charset="0"/>
              </a:rPr>
            </a:br>
            <a:endParaRPr lang="en-US" dirty="0" smtClean="0">
              <a:solidFill>
                <a:srgbClr val="FF0000"/>
              </a:solidFill>
              <a:latin typeface="Courier New" pitchFamily="49" charset="0"/>
              <a:cs typeface="Courier New" pitchFamily="49" charset="0"/>
            </a:endParaRPr>
          </a:p>
          <a:p>
            <a:pPr marL="0" indent="0">
              <a:buNone/>
            </a:pPr>
            <a:r>
              <a:rPr lang="en-US" dirty="0" smtClean="0">
                <a:solidFill>
                  <a:srgbClr val="FF0000"/>
                </a:solidFill>
                <a:latin typeface="Courier New" pitchFamily="49" charset="0"/>
                <a:cs typeface="Courier New" pitchFamily="49" charset="0"/>
              </a:rPr>
              <a:t>	print </a:t>
            </a:r>
            <a:r>
              <a:rPr lang="en-US" dirty="0">
                <a:solidFill>
                  <a:srgbClr val="FF0000"/>
                </a:solidFill>
                <a:latin typeface="Courier New" pitchFamily="49" charset="0"/>
                <a:cs typeface="Courier New" pitchFamily="49" charset="0"/>
              </a:rPr>
              <a:t>" in 10 years.&lt;/p&gt;" ; </a:t>
            </a:r>
            <a:br>
              <a:rPr lang="en-US" dirty="0">
                <a:solidFill>
                  <a:srgbClr val="FF0000"/>
                </a:solidFill>
                <a:latin typeface="Courier New" pitchFamily="49" charset="0"/>
                <a:cs typeface="Courier New" pitchFamily="49" charset="0"/>
              </a:rPr>
            </a:br>
            <a:r>
              <a:rPr lang="en-US" dirty="0">
                <a:solidFill>
                  <a:srgbClr val="FF0000"/>
                </a:solidFill>
                <a:latin typeface="Courier New" pitchFamily="49" charset="0"/>
                <a:cs typeface="Courier New" pitchFamily="49" charset="0"/>
              </a:rPr>
              <a:t/>
            </a:r>
            <a:br>
              <a:rPr lang="en-US" dirty="0">
                <a:solidFill>
                  <a:srgbClr val="FF0000"/>
                </a:solidFill>
                <a:latin typeface="Courier New" pitchFamily="49" charset="0"/>
                <a:cs typeface="Courier New" pitchFamily="49" charset="0"/>
              </a:rPr>
            </a:br>
            <a:r>
              <a:rPr lang="en-US" dirty="0" smtClean="0">
                <a:solidFill>
                  <a:srgbClr val="FF0000"/>
                </a:solidFill>
                <a:latin typeface="Courier New" pitchFamily="49" charset="0"/>
                <a:cs typeface="Courier New" pitchFamily="49" charset="0"/>
              </a:rPr>
              <a:t>	print </a:t>
            </a:r>
            <a:r>
              <a:rPr lang="en-US" dirty="0">
                <a:solidFill>
                  <a:srgbClr val="FF0000"/>
                </a:solidFill>
                <a:latin typeface="Courier New" pitchFamily="49" charset="0"/>
                <a:cs typeface="Courier New" pitchFamily="49" charset="0"/>
              </a:rPr>
              <a:t>" &lt;p&gt;When you deposit &amp;#x20AC; 1,500 today, </a:t>
            </a:r>
            <a:r>
              <a:rPr lang="en-US" dirty="0" smtClean="0">
                <a:solidFill>
                  <a:srgbClr val="FF0000"/>
                </a:solidFill>
                <a:latin typeface="Courier New" pitchFamily="49" charset="0"/>
                <a:cs typeface="Courier New" pitchFamily="49" charset="0"/>
              </a:rPr>
              <a:t>	your </a:t>
            </a:r>
            <a:r>
              <a:rPr lang="en-US" dirty="0">
                <a:solidFill>
                  <a:srgbClr val="FF0000"/>
                </a:solidFill>
                <a:latin typeface="Courier New" pitchFamily="49" charset="0"/>
                <a:cs typeface="Courier New" pitchFamily="49" charset="0"/>
              </a:rPr>
              <a:t>savings will have grown to &amp;#x20AC;" ; </a:t>
            </a:r>
            <a:br>
              <a:rPr lang="en-US" dirty="0">
                <a:solidFill>
                  <a:srgbClr val="FF0000"/>
                </a:solidFill>
                <a:latin typeface="Courier New" pitchFamily="49" charset="0"/>
                <a:cs typeface="Courier New" pitchFamily="49" charset="0"/>
              </a:rPr>
            </a:br>
            <a:endParaRPr lang="en-US" dirty="0" smtClean="0">
              <a:solidFill>
                <a:srgbClr val="FF0000"/>
              </a:solidFill>
              <a:latin typeface="Courier New" pitchFamily="49" charset="0"/>
              <a:cs typeface="Courier New" pitchFamily="49" charset="0"/>
            </a:endParaRPr>
          </a:p>
          <a:p>
            <a:pPr marL="0" indent="0">
              <a:buNone/>
            </a:pPr>
            <a:r>
              <a:rPr lang="en-US" dirty="0" smtClean="0">
                <a:solidFill>
                  <a:srgbClr val="FF0000"/>
                </a:solidFill>
                <a:latin typeface="Courier New" pitchFamily="49" charset="0"/>
                <a:cs typeface="Courier New" pitchFamily="49" charset="0"/>
              </a:rPr>
              <a:t>	print </a:t>
            </a:r>
            <a:r>
              <a:rPr lang="en-US" dirty="0" err="1">
                <a:solidFill>
                  <a:srgbClr val="FF0000"/>
                </a:solidFill>
                <a:latin typeface="Courier New" pitchFamily="49" charset="0"/>
                <a:cs typeface="Courier New" pitchFamily="49" charset="0"/>
              </a:rPr>
              <a:t>calculateAmount</a:t>
            </a:r>
            <a:r>
              <a:rPr lang="en-US" dirty="0">
                <a:solidFill>
                  <a:srgbClr val="FF0000"/>
                </a:solidFill>
                <a:latin typeface="Courier New" pitchFamily="49" charset="0"/>
                <a:cs typeface="Courier New" pitchFamily="49" charset="0"/>
              </a:rPr>
              <a:t>(20 , 1500) ;</a:t>
            </a:r>
            <a:br>
              <a:rPr lang="en-US" dirty="0">
                <a:solidFill>
                  <a:srgbClr val="FF0000"/>
                </a:solidFill>
                <a:latin typeface="Courier New" pitchFamily="49" charset="0"/>
                <a:cs typeface="Courier New" pitchFamily="49" charset="0"/>
              </a:rPr>
            </a:br>
            <a:endParaRPr lang="en-US" dirty="0" smtClean="0">
              <a:solidFill>
                <a:srgbClr val="FF0000"/>
              </a:solidFill>
              <a:latin typeface="Courier New" pitchFamily="49" charset="0"/>
              <a:cs typeface="Courier New" pitchFamily="49" charset="0"/>
            </a:endParaRPr>
          </a:p>
          <a:p>
            <a:pPr marL="0" indent="0">
              <a:buNone/>
            </a:pPr>
            <a:r>
              <a:rPr lang="en-US" dirty="0" smtClean="0">
                <a:solidFill>
                  <a:srgbClr val="FF0000"/>
                </a:solidFill>
                <a:latin typeface="Courier New" pitchFamily="49" charset="0"/>
                <a:cs typeface="Courier New" pitchFamily="49" charset="0"/>
              </a:rPr>
              <a:t>	print </a:t>
            </a:r>
            <a:r>
              <a:rPr lang="en-US" dirty="0">
                <a:solidFill>
                  <a:srgbClr val="FF0000"/>
                </a:solidFill>
                <a:latin typeface="Courier New" pitchFamily="49" charset="0"/>
                <a:cs typeface="Courier New" pitchFamily="49" charset="0"/>
              </a:rPr>
              <a:t>" after </a:t>
            </a:r>
            <a:r>
              <a:rPr lang="en-US" dirty="0" smtClean="0">
                <a:solidFill>
                  <a:srgbClr val="FF0000"/>
                </a:solidFill>
                <a:latin typeface="Courier New" pitchFamily="49" charset="0"/>
                <a:cs typeface="Courier New" pitchFamily="49" charset="0"/>
              </a:rPr>
              <a:t>20 </a:t>
            </a:r>
            <a:r>
              <a:rPr lang="en-US" dirty="0">
                <a:solidFill>
                  <a:srgbClr val="FF0000"/>
                </a:solidFill>
                <a:latin typeface="Courier New" pitchFamily="49" charset="0"/>
                <a:cs typeface="Courier New" pitchFamily="49" charset="0"/>
              </a:rPr>
              <a:t>years.&lt;/p&gt;" ; </a:t>
            </a:r>
            <a:endParaRPr lang="en-US" dirty="0">
              <a:solidFill>
                <a:srgbClr val="FF0000"/>
              </a:solidFill>
              <a:latin typeface="Courier New" pitchFamily="49" charset="0"/>
              <a:cs typeface="Courier New" pitchFamily="49" charset="0"/>
            </a:endParaRPr>
          </a:p>
          <a:p>
            <a:pPr marL="0" indent="0">
              <a:buNone/>
            </a:pPr>
            <a:r>
              <a:rPr lang="en-US" dirty="0" smtClean="0">
                <a:solidFill>
                  <a:srgbClr val="FF0000"/>
                </a:solidFill>
                <a:latin typeface="Courier New" pitchFamily="49" charset="0"/>
                <a:cs typeface="Courier New" pitchFamily="49" charset="0"/>
              </a:rPr>
              <a:t>?&gt;</a:t>
            </a:r>
            <a:endParaRPr lang="en-US" dirty="0">
              <a:solidFill>
                <a:srgbClr val="FF0000"/>
              </a:solidFill>
              <a:latin typeface="Courier New" pitchFamily="49" charset="0"/>
              <a:cs typeface="Courier New" pitchFamily="49" charset="0"/>
            </a:endParaRPr>
          </a:p>
        </p:txBody>
      </p:sp>
    </p:spTree>
    <p:extLst>
      <p:ext uri="{BB962C8B-B14F-4D97-AF65-F5344CB8AC3E}">
        <p14:creationId xmlns:p14="http://schemas.microsoft.com/office/powerpoint/2010/main" val="2227355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Multiple Pieces of Data</a:t>
            </a:r>
            <a:endParaRPr lang="en-US" dirty="0"/>
          </a:p>
        </p:txBody>
      </p:sp>
      <p:sp>
        <p:nvSpPr>
          <p:cNvPr id="3" name="Content Placeholder 2"/>
          <p:cNvSpPr>
            <a:spLocks noGrp="1"/>
          </p:cNvSpPr>
          <p:nvPr>
            <p:ph idx="1"/>
          </p:nvPr>
        </p:nvSpPr>
        <p:spPr/>
        <p:txBody>
          <a:bodyPr/>
          <a:lstStyle/>
          <a:p>
            <a:r>
              <a:rPr lang="en-US" dirty="0" smtClean="0"/>
              <a:t>Returning the results of an array is one way to return multiple pieces of data from within the same function</a:t>
            </a:r>
          </a:p>
          <a:p>
            <a:pPr lvl="1"/>
            <a:r>
              <a:rPr lang="en-US" dirty="0" smtClean="0"/>
              <a:t>Example 5-3 uses an array to return each fixed name</a:t>
            </a:r>
          </a:p>
          <a:p>
            <a:endParaRPr lang="en-US" dirty="0"/>
          </a:p>
        </p:txBody>
      </p:sp>
    </p:spTree>
    <p:extLst>
      <p:ext uri="{BB962C8B-B14F-4D97-AF65-F5344CB8AC3E}">
        <p14:creationId xmlns:p14="http://schemas.microsoft.com/office/powerpoint/2010/main" val="271067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By Reference</a:t>
            </a:r>
            <a:endParaRPr lang="en-US" dirty="0"/>
          </a:p>
        </p:txBody>
      </p:sp>
      <p:sp>
        <p:nvSpPr>
          <p:cNvPr id="3" name="Content Placeholder 2"/>
          <p:cNvSpPr>
            <a:spLocks noGrp="1"/>
          </p:cNvSpPr>
          <p:nvPr>
            <p:ph idx="1"/>
          </p:nvPr>
        </p:nvSpPr>
        <p:spPr/>
        <p:txBody>
          <a:bodyPr/>
          <a:lstStyle/>
          <a:p>
            <a:r>
              <a:rPr lang="en-US" dirty="0"/>
              <a:t>T</a:t>
            </a:r>
            <a:r>
              <a:rPr lang="en-US" dirty="0" smtClean="0"/>
              <a:t>he</a:t>
            </a:r>
            <a:r>
              <a:rPr lang="en-US" dirty="0"/>
              <a:t> &amp; symbol, </a:t>
            </a:r>
            <a:r>
              <a:rPr lang="en-US" dirty="0" smtClean="0"/>
              <a:t>when put in front of a variable</a:t>
            </a:r>
            <a:r>
              <a:rPr lang="en-US" dirty="0"/>
              <a:t>, tells the parser to pass a reference to the variable’s value, not the value </a:t>
            </a:r>
            <a:r>
              <a:rPr lang="en-US" dirty="0" smtClean="0"/>
              <a:t>itself</a:t>
            </a:r>
            <a:endParaRPr lang="en-US" dirty="0"/>
          </a:p>
          <a:p>
            <a:pPr lvl="1"/>
            <a:r>
              <a:rPr lang="en-US" dirty="0" smtClean="0"/>
              <a:t>Dealing with values passed as an argument to a function is like Xeroxing the value of the variable, any changes you make to the copy won’t alter the original</a:t>
            </a:r>
          </a:p>
          <a:p>
            <a:r>
              <a:rPr lang="en-US" dirty="0" smtClean="0"/>
              <a:t>Passing by reference means handing off the original document for alteration</a:t>
            </a:r>
            <a:endParaRPr lang="en-US" dirty="0"/>
          </a:p>
        </p:txBody>
      </p:sp>
    </p:spTree>
    <p:extLst>
      <p:ext uri="{BB962C8B-B14F-4D97-AF65-F5344CB8AC3E}">
        <p14:creationId xmlns:p14="http://schemas.microsoft.com/office/powerpoint/2010/main" val="1213407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Variables</a:t>
            </a:r>
            <a:endParaRPr lang="en-US" dirty="0"/>
          </a:p>
        </p:txBody>
      </p:sp>
      <p:sp>
        <p:nvSpPr>
          <p:cNvPr id="3" name="Content Placeholder 2"/>
          <p:cNvSpPr>
            <a:spLocks noGrp="1"/>
          </p:cNvSpPr>
          <p:nvPr>
            <p:ph idx="1"/>
          </p:nvPr>
        </p:nvSpPr>
        <p:spPr/>
        <p:txBody>
          <a:bodyPr>
            <a:normAutofit fontScale="92500"/>
          </a:bodyPr>
          <a:lstStyle/>
          <a:p>
            <a:r>
              <a:rPr lang="en-US" dirty="0" smtClean="0"/>
              <a:t>It is possible to declare a variable that exists outside of a function ($a in the examples we’re using) a global variable from inside a function</a:t>
            </a:r>
          </a:p>
          <a:p>
            <a:pPr lvl="1"/>
            <a:r>
              <a:rPr lang="en-US" dirty="0" smtClean="0"/>
              <a:t>Example 5-5</a:t>
            </a:r>
          </a:p>
          <a:p>
            <a:r>
              <a:rPr lang="en-US" dirty="0" smtClean="0"/>
              <a:t>This means that nothing has to be passed directly to or from the function, it can access the variables directly</a:t>
            </a:r>
          </a:p>
          <a:p>
            <a:pPr lvl="1"/>
            <a:r>
              <a:rPr lang="en-US" dirty="0" smtClean="0"/>
              <a:t>BUT! This makes the variables global permanently, a potential security issue</a:t>
            </a:r>
            <a:endParaRPr lang="en-US" dirty="0"/>
          </a:p>
        </p:txBody>
      </p:sp>
    </p:spTree>
    <p:extLst>
      <p:ext uri="{BB962C8B-B14F-4D97-AF65-F5344CB8AC3E}">
        <p14:creationId xmlns:p14="http://schemas.microsoft.com/office/powerpoint/2010/main" val="3833484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PHP and Object Oriented Programming (OOP)</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Objects take a series of related functions and group them together into one thing</a:t>
            </a:r>
          </a:p>
          <a:p>
            <a:pPr lvl="1"/>
            <a:r>
              <a:rPr lang="en-US" dirty="0" smtClean="0"/>
              <a:t>Unlike libraries objects ALSO include all of the data/variables relevant to those functions as well</a:t>
            </a:r>
          </a:p>
          <a:p>
            <a:r>
              <a:rPr lang="en-US" dirty="0" smtClean="0"/>
              <a:t>Classes are the blueprints for the creation of an object, they contain all the needed information but the details are unique to each object</a:t>
            </a:r>
          </a:p>
          <a:p>
            <a:pPr lvl="1"/>
            <a:r>
              <a:rPr lang="en-US" dirty="0" smtClean="0"/>
              <a:t>The object is referred to as an instance of that class</a:t>
            </a:r>
            <a:endParaRPr lang="en-US" dirty="0"/>
          </a:p>
        </p:txBody>
      </p:sp>
    </p:spTree>
    <p:extLst>
      <p:ext uri="{BB962C8B-B14F-4D97-AF65-F5344CB8AC3E}">
        <p14:creationId xmlns:p14="http://schemas.microsoft.com/office/powerpoint/2010/main" val="4093959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OOP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dealing with a program that is object oriented a new set of terms overrides the ones we’ve discussed so far:</a:t>
            </a:r>
          </a:p>
          <a:p>
            <a:pPr lvl="1"/>
            <a:r>
              <a:rPr lang="en-US" dirty="0" smtClean="0"/>
              <a:t>Variables(data) become Properties</a:t>
            </a:r>
          </a:p>
          <a:p>
            <a:pPr lvl="1"/>
            <a:r>
              <a:rPr lang="en-US" dirty="0" smtClean="0"/>
              <a:t>Functions become Methods</a:t>
            </a:r>
          </a:p>
          <a:p>
            <a:r>
              <a:rPr lang="en-US" dirty="0" smtClean="0"/>
              <a:t>While referring to their non-OOP names is not taboo, learning the correct terms is important for 1) understanding what others say, 2) distinguishing yourself as a savvy programmer/user</a:t>
            </a:r>
            <a:endParaRPr lang="en-US" dirty="0"/>
          </a:p>
        </p:txBody>
      </p:sp>
    </p:spTree>
    <p:extLst>
      <p:ext uri="{BB962C8B-B14F-4D97-AF65-F5344CB8AC3E}">
        <p14:creationId xmlns:p14="http://schemas.microsoft.com/office/powerpoint/2010/main" val="3027682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Much like you want to limit how much access is available to your variables, you will want to limit what can be accessed/manipulated about a class</a:t>
            </a:r>
          </a:p>
          <a:p>
            <a:pPr fontAlgn="base"/>
            <a:r>
              <a:rPr lang="en-US" i="1" dirty="0" smtClean="0"/>
              <a:t>Encapsulation</a:t>
            </a:r>
            <a:r>
              <a:rPr lang="en-US" dirty="0"/>
              <a:t> </a:t>
            </a:r>
            <a:r>
              <a:rPr lang="en-US" dirty="0" smtClean="0"/>
              <a:t>is writing </a:t>
            </a:r>
            <a:r>
              <a:rPr lang="en-US" dirty="0"/>
              <a:t>a class in such a way that only its </a:t>
            </a:r>
            <a:r>
              <a:rPr lang="en-US" dirty="0" smtClean="0"/>
              <a:t>methods(functions) </a:t>
            </a:r>
            <a:r>
              <a:rPr lang="en-US" dirty="0"/>
              <a:t>can be used to manipulate its </a:t>
            </a:r>
            <a:r>
              <a:rPr lang="en-US" dirty="0" smtClean="0"/>
              <a:t>properties(variables/data). </a:t>
            </a:r>
          </a:p>
          <a:p>
            <a:pPr lvl="1" fontAlgn="base"/>
            <a:r>
              <a:rPr lang="en-US" dirty="0" smtClean="0"/>
              <a:t>How can this be a good design principle?</a:t>
            </a:r>
          </a:p>
          <a:p>
            <a:pPr fontAlgn="base"/>
            <a:r>
              <a:rPr lang="en-US" dirty="0" smtClean="0"/>
              <a:t>The </a:t>
            </a:r>
            <a:r>
              <a:rPr lang="en-US" dirty="0"/>
              <a:t>methods you supply are known as the object’s </a:t>
            </a:r>
            <a:r>
              <a:rPr lang="en-US" i="1" dirty="0"/>
              <a:t>interface</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3264380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Occasionally we will want to make a class that has the same functionality as one we already have but that includes some refining or expansion upon the original</a:t>
            </a:r>
          </a:p>
          <a:p>
            <a:pPr lvl="1"/>
            <a:r>
              <a:rPr lang="en-US" dirty="0" smtClean="0"/>
              <a:t>Instead of just updating the existing class, which can result in useless, bloated classes (and code) create a new class that inherits the structure of the original</a:t>
            </a:r>
          </a:p>
          <a:p>
            <a:r>
              <a:rPr lang="en-US" dirty="0" smtClean="0"/>
              <a:t>All of the properties and methods of the parent class will be available but you can add in unique features or methods that only apply to this sub-class</a:t>
            </a:r>
            <a:endParaRPr lang="en-US" dirty="0"/>
          </a:p>
        </p:txBody>
      </p:sp>
    </p:spTree>
    <p:extLst>
      <p:ext uri="{BB962C8B-B14F-4D97-AF65-F5344CB8AC3E}">
        <p14:creationId xmlns:p14="http://schemas.microsoft.com/office/powerpoint/2010/main" val="991684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and If…Else</a:t>
            </a:r>
            <a:endParaRPr lang="en-US" dirty="0"/>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82688"/>
            <a:ext cx="4402737" cy="230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0326" y="1828800"/>
            <a:ext cx="4599533"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05073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and OOP</a:t>
            </a:r>
            <a:endParaRPr lang="en-US" dirty="0"/>
          </a:p>
        </p:txBody>
      </p:sp>
      <p:sp>
        <p:nvSpPr>
          <p:cNvPr id="3" name="Content Placeholder 2"/>
          <p:cNvSpPr>
            <a:spLocks noGrp="1"/>
          </p:cNvSpPr>
          <p:nvPr>
            <p:ph idx="1"/>
          </p:nvPr>
        </p:nvSpPr>
        <p:spPr/>
        <p:txBody>
          <a:bodyPr>
            <a:normAutofit lnSpcReduction="10000"/>
          </a:bodyPr>
          <a:lstStyle/>
          <a:p>
            <a:r>
              <a:rPr lang="en-US" dirty="0" smtClean="0"/>
              <a:t>PHP allows you to create and define classes for use within your program</a:t>
            </a:r>
          </a:p>
          <a:p>
            <a:pPr lvl="1"/>
            <a:r>
              <a:rPr lang="en-US" dirty="0" smtClean="0"/>
              <a:t>Example 5-10 shows the syntax for doing this</a:t>
            </a:r>
          </a:p>
          <a:p>
            <a:r>
              <a:rPr lang="en-US" dirty="0" smtClean="0"/>
              <a:t>When dealing with a dynamic and user-driven website, how could the concept of classes be useful for handling all the different types of data?</a:t>
            </a:r>
          </a:p>
          <a:p>
            <a:r>
              <a:rPr lang="en-US" dirty="0" smtClean="0"/>
              <a:t>((For right now… this is all you need to understand about PHP and OOP))</a:t>
            </a:r>
            <a:endParaRPr lang="en-US" dirty="0"/>
          </a:p>
        </p:txBody>
      </p:sp>
    </p:spTree>
    <p:extLst>
      <p:ext uri="{BB962C8B-B14F-4D97-AF65-F5344CB8AC3E}">
        <p14:creationId xmlns:p14="http://schemas.microsoft.com/office/powerpoint/2010/main" val="2562711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Include &amp; Require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Often some function will be needed in a program but you don’t have the time/skill/energy to create it yourself</a:t>
            </a:r>
          </a:p>
          <a:p>
            <a:pPr lvl="1"/>
            <a:r>
              <a:rPr lang="en-US" dirty="0" smtClean="0"/>
              <a:t>Libraries are a method of creating suites of common, useful functions</a:t>
            </a:r>
          </a:p>
          <a:p>
            <a:r>
              <a:rPr lang="en-US" dirty="0" smtClean="0"/>
              <a:t>At the start of the PHP program simply write </a:t>
            </a:r>
            <a:r>
              <a:rPr lang="en-US" sz="2200" dirty="0" smtClean="0">
                <a:solidFill>
                  <a:srgbClr val="FF0000"/>
                </a:solidFill>
                <a:latin typeface="Courier New" pitchFamily="49" charset="0"/>
                <a:cs typeface="Courier New" pitchFamily="49" charset="0"/>
              </a:rPr>
              <a:t>include “</a:t>
            </a:r>
            <a:r>
              <a:rPr lang="en-US" sz="2200" dirty="0" err="1" smtClean="0">
                <a:solidFill>
                  <a:srgbClr val="FF0000"/>
                </a:solidFill>
                <a:latin typeface="Courier New" pitchFamily="49" charset="0"/>
                <a:cs typeface="Courier New" pitchFamily="49" charset="0"/>
              </a:rPr>
              <a:t>yourlibrary.php</a:t>
            </a:r>
            <a:r>
              <a:rPr lang="en-US" sz="2200" dirty="0" smtClean="0">
                <a:solidFill>
                  <a:srgbClr val="FF0000"/>
                </a:solidFill>
                <a:latin typeface="Courier New" pitchFamily="49" charset="0"/>
                <a:cs typeface="Courier New" pitchFamily="49" charset="0"/>
              </a:rPr>
              <a:t>”;</a:t>
            </a:r>
            <a:r>
              <a:rPr lang="en-US" dirty="0" smtClean="0"/>
              <a:t> to add these functions to your program</a:t>
            </a:r>
          </a:p>
          <a:p>
            <a:pPr lvl="1"/>
            <a:r>
              <a:rPr lang="en-US" sz="2200" dirty="0" err="1" smtClean="0">
                <a:solidFill>
                  <a:srgbClr val="FF0000"/>
                </a:solidFill>
                <a:latin typeface="Courier New" pitchFamily="49" charset="0"/>
                <a:cs typeface="Courier New" pitchFamily="49" charset="0"/>
              </a:rPr>
              <a:t>include_once</a:t>
            </a:r>
            <a:r>
              <a:rPr lang="en-US" dirty="0" smtClean="0"/>
              <a:t> will include the library if it hasn’t done so yet and ignore the include if it has. Why is this useful?</a:t>
            </a:r>
          </a:p>
          <a:p>
            <a:pPr lvl="1"/>
            <a:r>
              <a:rPr lang="en-US" sz="2200" dirty="0" smtClean="0">
                <a:solidFill>
                  <a:srgbClr val="FF0000"/>
                </a:solidFill>
                <a:latin typeface="Courier New" pitchFamily="49" charset="0"/>
                <a:cs typeface="Courier New" pitchFamily="49" charset="0"/>
              </a:rPr>
              <a:t>require</a:t>
            </a:r>
            <a:r>
              <a:rPr lang="en-US" dirty="0" smtClean="0"/>
              <a:t>  or </a:t>
            </a:r>
            <a:r>
              <a:rPr lang="en-US" sz="2400" dirty="0" err="1" smtClean="0">
                <a:solidFill>
                  <a:srgbClr val="FF0000"/>
                </a:solidFill>
                <a:latin typeface="Courier New" pitchFamily="49" charset="0"/>
                <a:cs typeface="Courier New" pitchFamily="49" charset="0"/>
              </a:rPr>
              <a:t>require_once</a:t>
            </a:r>
            <a:r>
              <a:rPr lang="en-US" dirty="0" smtClean="0">
                <a:solidFill>
                  <a:srgbClr val="FF0000"/>
                </a:solidFill>
              </a:rPr>
              <a:t> </a:t>
            </a:r>
            <a:r>
              <a:rPr lang="en-US" dirty="0" smtClean="0"/>
              <a:t>means that if the parser fails at including the library the code will fail altogether. Why is this useful?</a:t>
            </a:r>
            <a:endParaRPr lang="en-US" dirty="0"/>
          </a:p>
        </p:txBody>
      </p:sp>
    </p:spTree>
    <p:extLst>
      <p:ext uri="{BB962C8B-B14F-4D97-AF65-F5344CB8AC3E}">
        <p14:creationId xmlns:p14="http://schemas.microsoft.com/office/powerpoint/2010/main" val="208179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Elseif</a:t>
            </a:r>
            <a:endParaRPr lang="en-US" dirty="0"/>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187824"/>
            <a:ext cx="6571488"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7445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 Statements</a:t>
            </a:r>
            <a:endParaRPr lang="en-US" dirty="0"/>
          </a:p>
        </p:txBody>
      </p:sp>
      <p:sp>
        <p:nvSpPr>
          <p:cNvPr id="3" name="Content Placeholder 2"/>
          <p:cNvSpPr>
            <a:spLocks noGrp="1"/>
          </p:cNvSpPr>
          <p:nvPr>
            <p:ph idx="1"/>
          </p:nvPr>
        </p:nvSpPr>
        <p:spPr/>
        <p:txBody>
          <a:bodyPr>
            <a:noAutofit/>
          </a:bodyPr>
          <a:lstStyle/>
          <a:p>
            <a:r>
              <a:rPr lang="en-US" dirty="0" smtClean="0"/>
              <a:t>Very useful when an input can have multiple but pre-known values (like from a drop-down menu)</a:t>
            </a:r>
          </a:p>
          <a:p>
            <a:pPr marL="0" indent="0" fontAlgn="base">
              <a:buNone/>
            </a:pPr>
            <a:r>
              <a:rPr lang="en-US" sz="1600" dirty="0">
                <a:solidFill>
                  <a:srgbClr val="FF0000"/>
                </a:solidFill>
                <a:latin typeface="Courier New" pitchFamily="49" charset="0"/>
                <a:cs typeface="Courier New" pitchFamily="49" charset="0"/>
              </a:rPr>
              <a:t>&lt;?</a:t>
            </a:r>
            <a:r>
              <a:rPr lang="en-US" sz="1600" dirty="0" err="1">
                <a:solidFill>
                  <a:srgbClr val="FF0000"/>
                </a:solidFill>
                <a:latin typeface="Courier New" pitchFamily="49" charset="0"/>
                <a:cs typeface="Courier New" pitchFamily="49" charset="0"/>
              </a:rPr>
              <a:t>php</a:t>
            </a:r>
            <a:r>
              <a:rPr lang="en-US" sz="1600" dirty="0">
                <a:solidFill>
                  <a:srgbClr val="FF0000"/>
                </a:solidFill>
                <a:latin typeface="Courier New" pitchFamily="49" charset="0"/>
                <a:cs typeface="Courier New" pitchFamily="49" charset="0"/>
              </a:rPr>
              <a:t> </a:t>
            </a:r>
            <a:endParaRPr lang="en-US" sz="1600" dirty="0" smtClean="0">
              <a:solidFill>
                <a:srgbClr val="FF0000"/>
              </a:solidFill>
              <a:latin typeface="Courier New" pitchFamily="49" charset="0"/>
              <a:cs typeface="Courier New" pitchFamily="49" charset="0"/>
            </a:endParaRPr>
          </a:p>
          <a:p>
            <a:pPr marL="0" indent="0" fontAlgn="base">
              <a:buNone/>
            </a:pPr>
            <a:r>
              <a:rPr lang="en-US" sz="1600" dirty="0">
                <a:solidFill>
                  <a:srgbClr val="FF0000"/>
                </a:solidFill>
                <a:latin typeface="Courier New" pitchFamily="49" charset="0"/>
                <a:cs typeface="Courier New" pitchFamily="49" charset="0"/>
              </a:rPr>
              <a:t> </a:t>
            </a:r>
            <a:r>
              <a:rPr lang="en-US" sz="1600" dirty="0" smtClean="0">
                <a:solidFill>
                  <a:srgbClr val="FF0000"/>
                </a:solidFill>
                <a:latin typeface="Courier New" pitchFamily="49" charset="0"/>
                <a:cs typeface="Courier New" pitchFamily="49" charset="0"/>
              </a:rPr>
              <a:t>   switch </a:t>
            </a:r>
            <a:r>
              <a:rPr lang="en-US" sz="1600" dirty="0">
                <a:solidFill>
                  <a:srgbClr val="FF0000"/>
                </a:solidFill>
                <a:latin typeface="Courier New" pitchFamily="49" charset="0"/>
                <a:cs typeface="Courier New" pitchFamily="49" charset="0"/>
              </a:rPr>
              <a:t>($page) { </a:t>
            </a:r>
            <a:r>
              <a:rPr lang="en-US" sz="1600" dirty="0" smtClean="0">
                <a:solidFill>
                  <a:srgbClr val="FF0000"/>
                </a:solidFill>
                <a:latin typeface="Courier New" pitchFamily="49" charset="0"/>
                <a:cs typeface="Courier New" pitchFamily="49" charset="0"/>
              </a:rPr>
              <a:t>//or : instead of {</a:t>
            </a:r>
          </a:p>
          <a:p>
            <a:pPr marL="0" indent="0" fontAlgn="base">
              <a:buNone/>
            </a:pPr>
            <a:r>
              <a:rPr lang="en-US" sz="1600" dirty="0">
                <a:solidFill>
                  <a:srgbClr val="FF0000"/>
                </a:solidFill>
                <a:latin typeface="Courier New" pitchFamily="49" charset="0"/>
                <a:cs typeface="Courier New" pitchFamily="49" charset="0"/>
              </a:rPr>
              <a:t> </a:t>
            </a:r>
            <a:r>
              <a:rPr lang="en-US" sz="1600" dirty="0" smtClean="0">
                <a:solidFill>
                  <a:srgbClr val="FF0000"/>
                </a:solidFill>
                <a:latin typeface="Courier New" pitchFamily="49" charset="0"/>
                <a:cs typeface="Courier New" pitchFamily="49" charset="0"/>
              </a:rPr>
              <a:t>      case </a:t>
            </a:r>
            <a:r>
              <a:rPr lang="en-US" sz="1600" dirty="0">
                <a:solidFill>
                  <a:srgbClr val="FF0000"/>
                </a:solidFill>
                <a:latin typeface="Courier New" pitchFamily="49" charset="0"/>
                <a:cs typeface="Courier New" pitchFamily="49" charset="0"/>
              </a:rPr>
              <a:t>"Home": echo "You selected Home"; </a:t>
            </a:r>
            <a:endParaRPr lang="en-US" sz="1600" dirty="0" smtClean="0">
              <a:solidFill>
                <a:srgbClr val="FF0000"/>
              </a:solidFill>
              <a:latin typeface="Courier New" pitchFamily="49" charset="0"/>
              <a:cs typeface="Courier New" pitchFamily="49" charset="0"/>
            </a:endParaRPr>
          </a:p>
          <a:p>
            <a:pPr marL="0" indent="0" fontAlgn="base">
              <a:buNone/>
            </a:pPr>
            <a:r>
              <a:rPr lang="en-US" sz="1600" dirty="0">
                <a:solidFill>
                  <a:srgbClr val="FF0000"/>
                </a:solidFill>
                <a:latin typeface="Courier New" pitchFamily="49" charset="0"/>
                <a:cs typeface="Courier New" pitchFamily="49" charset="0"/>
              </a:rPr>
              <a:t>	</a:t>
            </a:r>
            <a:r>
              <a:rPr lang="en-US" sz="1600" dirty="0" smtClean="0">
                <a:solidFill>
                  <a:srgbClr val="FF0000"/>
                </a:solidFill>
                <a:latin typeface="Courier New" pitchFamily="49" charset="0"/>
                <a:cs typeface="Courier New" pitchFamily="49" charset="0"/>
              </a:rPr>
              <a:t>   break</a:t>
            </a:r>
            <a:r>
              <a:rPr lang="en-US" sz="1600" dirty="0">
                <a:solidFill>
                  <a:srgbClr val="FF0000"/>
                </a:solidFill>
                <a:latin typeface="Courier New" pitchFamily="49" charset="0"/>
                <a:cs typeface="Courier New" pitchFamily="49" charset="0"/>
              </a:rPr>
              <a:t>; </a:t>
            </a:r>
            <a:endParaRPr lang="en-US" sz="1600" dirty="0" smtClean="0">
              <a:solidFill>
                <a:srgbClr val="FF0000"/>
              </a:solidFill>
              <a:latin typeface="Courier New" pitchFamily="49" charset="0"/>
              <a:cs typeface="Courier New" pitchFamily="49" charset="0"/>
            </a:endParaRPr>
          </a:p>
          <a:p>
            <a:pPr marL="0" indent="0" fontAlgn="base">
              <a:buNone/>
            </a:pPr>
            <a:r>
              <a:rPr lang="en-US" sz="1600" dirty="0" smtClean="0">
                <a:solidFill>
                  <a:srgbClr val="FF0000"/>
                </a:solidFill>
                <a:latin typeface="Courier New" pitchFamily="49" charset="0"/>
                <a:cs typeface="Courier New" pitchFamily="49" charset="0"/>
              </a:rPr>
              <a:t>	case </a:t>
            </a:r>
            <a:r>
              <a:rPr lang="en-US" sz="1600" dirty="0">
                <a:solidFill>
                  <a:srgbClr val="FF0000"/>
                </a:solidFill>
                <a:latin typeface="Courier New" pitchFamily="49" charset="0"/>
                <a:cs typeface="Courier New" pitchFamily="49" charset="0"/>
              </a:rPr>
              <a:t>"About": echo "You selected About"; </a:t>
            </a:r>
            <a:endParaRPr lang="en-US" sz="1600" dirty="0" smtClean="0">
              <a:solidFill>
                <a:srgbClr val="FF0000"/>
              </a:solidFill>
              <a:latin typeface="Courier New" pitchFamily="49" charset="0"/>
              <a:cs typeface="Courier New" pitchFamily="49" charset="0"/>
            </a:endParaRPr>
          </a:p>
          <a:p>
            <a:pPr marL="0" indent="0" fontAlgn="base">
              <a:buNone/>
            </a:pPr>
            <a:r>
              <a:rPr lang="en-US" sz="1600" dirty="0" smtClean="0">
                <a:solidFill>
                  <a:srgbClr val="FF0000"/>
                </a:solidFill>
                <a:latin typeface="Courier New" pitchFamily="49" charset="0"/>
                <a:cs typeface="Courier New" pitchFamily="49" charset="0"/>
              </a:rPr>
              <a:t>	   break</a:t>
            </a:r>
            <a:r>
              <a:rPr lang="en-US" sz="1600" dirty="0">
                <a:solidFill>
                  <a:srgbClr val="FF0000"/>
                </a:solidFill>
                <a:latin typeface="Courier New" pitchFamily="49" charset="0"/>
                <a:cs typeface="Courier New" pitchFamily="49" charset="0"/>
              </a:rPr>
              <a:t>; </a:t>
            </a:r>
            <a:endParaRPr lang="en-US" sz="1600" dirty="0" smtClean="0">
              <a:solidFill>
                <a:srgbClr val="FF0000"/>
              </a:solidFill>
              <a:latin typeface="Courier New" pitchFamily="49" charset="0"/>
              <a:cs typeface="Courier New" pitchFamily="49" charset="0"/>
            </a:endParaRPr>
          </a:p>
          <a:p>
            <a:pPr marL="0" indent="0" fontAlgn="base">
              <a:buNone/>
            </a:pPr>
            <a:r>
              <a:rPr lang="en-US" sz="1600" dirty="0" smtClean="0">
                <a:solidFill>
                  <a:srgbClr val="FF0000"/>
                </a:solidFill>
                <a:latin typeface="Courier New" pitchFamily="49" charset="0"/>
                <a:cs typeface="Courier New" pitchFamily="49" charset="0"/>
              </a:rPr>
              <a:t>	case </a:t>
            </a:r>
            <a:r>
              <a:rPr lang="en-US" sz="1600" dirty="0">
                <a:solidFill>
                  <a:srgbClr val="FF0000"/>
                </a:solidFill>
                <a:latin typeface="Courier New" pitchFamily="49" charset="0"/>
                <a:cs typeface="Courier New" pitchFamily="49" charset="0"/>
              </a:rPr>
              <a:t>"News": echo "You selected News"; </a:t>
            </a:r>
            <a:endParaRPr lang="en-US" sz="1600" dirty="0" smtClean="0">
              <a:solidFill>
                <a:srgbClr val="FF0000"/>
              </a:solidFill>
              <a:latin typeface="Courier New" pitchFamily="49" charset="0"/>
              <a:cs typeface="Courier New" pitchFamily="49" charset="0"/>
            </a:endParaRPr>
          </a:p>
          <a:p>
            <a:pPr marL="0" indent="0" fontAlgn="base">
              <a:buNone/>
            </a:pPr>
            <a:r>
              <a:rPr lang="en-US" sz="1600" dirty="0" smtClean="0">
                <a:solidFill>
                  <a:srgbClr val="FF0000"/>
                </a:solidFill>
                <a:latin typeface="Courier New" pitchFamily="49" charset="0"/>
                <a:cs typeface="Courier New" pitchFamily="49" charset="0"/>
              </a:rPr>
              <a:t> 	   break</a:t>
            </a:r>
            <a:r>
              <a:rPr lang="en-US" sz="1600" dirty="0">
                <a:solidFill>
                  <a:srgbClr val="FF0000"/>
                </a:solidFill>
                <a:latin typeface="Courier New" pitchFamily="49" charset="0"/>
                <a:cs typeface="Courier New" pitchFamily="49" charset="0"/>
              </a:rPr>
              <a:t>; </a:t>
            </a:r>
            <a:endParaRPr lang="en-US" sz="1600" dirty="0" smtClean="0">
              <a:solidFill>
                <a:srgbClr val="FF0000"/>
              </a:solidFill>
              <a:latin typeface="Courier New" pitchFamily="49" charset="0"/>
              <a:cs typeface="Courier New" pitchFamily="49" charset="0"/>
            </a:endParaRPr>
          </a:p>
          <a:p>
            <a:pPr marL="0" indent="0" fontAlgn="base">
              <a:buNone/>
            </a:pPr>
            <a:r>
              <a:rPr lang="en-US" sz="1600" dirty="0" smtClean="0">
                <a:solidFill>
                  <a:srgbClr val="FF0000"/>
                </a:solidFill>
                <a:latin typeface="Courier New" pitchFamily="49" charset="0"/>
                <a:cs typeface="Courier New" pitchFamily="49" charset="0"/>
              </a:rPr>
              <a:t>	case </a:t>
            </a:r>
            <a:r>
              <a:rPr lang="en-US" sz="1600" dirty="0">
                <a:solidFill>
                  <a:srgbClr val="FF0000"/>
                </a:solidFill>
                <a:latin typeface="Courier New" pitchFamily="49" charset="0"/>
                <a:cs typeface="Courier New" pitchFamily="49" charset="0"/>
              </a:rPr>
              <a:t>"Login": echo "You selected Login"; </a:t>
            </a:r>
            <a:endParaRPr lang="en-US" sz="1600" dirty="0" smtClean="0">
              <a:solidFill>
                <a:srgbClr val="FF0000"/>
              </a:solidFill>
              <a:latin typeface="Courier New" pitchFamily="49" charset="0"/>
              <a:cs typeface="Courier New" pitchFamily="49" charset="0"/>
            </a:endParaRPr>
          </a:p>
          <a:p>
            <a:pPr marL="0" indent="0" fontAlgn="base">
              <a:buNone/>
            </a:pPr>
            <a:r>
              <a:rPr lang="en-US" sz="1600" dirty="0" smtClean="0">
                <a:solidFill>
                  <a:srgbClr val="FF0000"/>
                </a:solidFill>
                <a:latin typeface="Courier New" pitchFamily="49" charset="0"/>
                <a:cs typeface="Courier New" pitchFamily="49" charset="0"/>
              </a:rPr>
              <a:t>	   break</a:t>
            </a:r>
            <a:r>
              <a:rPr lang="en-US" sz="1600" dirty="0">
                <a:solidFill>
                  <a:srgbClr val="FF0000"/>
                </a:solidFill>
                <a:latin typeface="Courier New" pitchFamily="49" charset="0"/>
                <a:cs typeface="Courier New" pitchFamily="49" charset="0"/>
              </a:rPr>
              <a:t>; </a:t>
            </a:r>
            <a:endParaRPr lang="en-US" sz="1600" dirty="0" smtClean="0">
              <a:solidFill>
                <a:srgbClr val="FF0000"/>
              </a:solidFill>
              <a:latin typeface="Courier New" pitchFamily="49" charset="0"/>
              <a:cs typeface="Courier New" pitchFamily="49" charset="0"/>
            </a:endParaRPr>
          </a:p>
          <a:p>
            <a:pPr marL="0" indent="0" fontAlgn="base">
              <a:buNone/>
            </a:pPr>
            <a:r>
              <a:rPr lang="en-US" sz="1600" dirty="0" smtClean="0">
                <a:solidFill>
                  <a:srgbClr val="FF0000"/>
                </a:solidFill>
                <a:latin typeface="Courier New" pitchFamily="49" charset="0"/>
                <a:cs typeface="Courier New" pitchFamily="49" charset="0"/>
              </a:rPr>
              <a:t>	case </a:t>
            </a:r>
            <a:r>
              <a:rPr lang="en-US" sz="1600" dirty="0">
                <a:solidFill>
                  <a:srgbClr val="FF0000"/>
                </a:solidFill>
                <a:latin typeface="Courier New" pitchFamily="49" charset="0"/>
                <a:cs typeface="Courier New" pitchFamily="49" charset="0"/>
              </a:rPr>
              <a:t>"Links": echo "You selected Links"; </a:t>
            </a:r>
            <a:endParaRPr lang="en-US" sz="1600" dirty="0" smtClean="0">
              <a:solidFill>
                <a:srgbClr val="FF0000"/>
              </a:solidFill>
              <a:latin typeface="Courier New" pitchFamily="49" charset="0"/>
              <a:cs typeface="Courier New" pitchFamily="49" charset="0"/>
            </a:endParaRPr>
          </a:p>
          <a:p>
            <a:pPr marL="0" indent="0" fontAlgn="base">
              <a:buNone/>
            </a:pPr>
            <a:r>
              <a:rPr lang="en-US" sz="1600" dirty="0" smtClean="0">
                <a:solidFill>
                  <a:srgbClr val="FF0000"/>
                </a:solidFill>
                <a:latin typeface="Courier New" pitchFamily="49" charset="0"/>
                <a:cs typeface="Courier New" pitchFamily="49" charset="0"/>
              </a:rPr>
              <a:t>	   break</a:t>
            </a:r>
            <a:r>
              <a:rPr lang="en-US" sz="1600" dirty="0">
                <a:solidFill>
                  <a:srgbClr val="FF0000"/>
                </a:solidFill>
                <a:latin typeface="Courier New" pitchFamily="49" charset="0"/>
                <a:cs typeface="Courier New" pitchFamily="49" charset="0"/>
              </a:rPr>
              <a:t>; } </a:t>
            </a:r>
            <a:r>
              <a:rPr lang="en-US" sz="1600" dirty="0" smtClean="0">
                <a:solidFill>
                  <a:srgbClr val="FF0000"/>
                </a:solidFill>
                <a:latin typeface="Courier New" pitchFamily="49" charset="0"/>
                <a:cs typeface="Courier New" pitchFamily="49" charset="0"/>
              </a:rPr>
              <a:t>//or </a:t>
            </a:r>
            <a:r>
              <a:rPr lang="en-US" sz="1600" dirty="0" err="1" smtClean="0">
                <a:solidFill>
                  <a:srgbClr val="FF0000"/>
                </a:solidFill>
                <a:latin typeface="Courier New" pitchFamily="49" charset="0"/>
                <a:cs typeface="Courier New" pitchFamily="49" charset="0"/>
              </a:rPr>
              <a:t>endswitch</a:t>
            </a:r>
            <a:r>
              <a:rPr lang="en-US" sz="1600" dirty="0" smtClean="0">
                <a:solidFill>
                  <a:srgbClr val="FF0000"/>
                </a:solidFill>
                <a:latin typeface="Courier New" pitchFamily="49" charset="0"/>
                <a:cs typeface="Courier New" pitchFamily="49" charset="0"/>
              </a:rPr>
              <a:t> if used with :</a:t>
            </a:r>
          </a:p>
          <a:p>
            <a:pPr marL="0" indent="0" fontAlgn="base">
              <a:buNone/>
            </a:pPr>
            <a:r>
              <a:rPr lang="en-US" sz="1600" dirty="0" smtClean="0">
                <a:solidFill>
                  <a:srgbClr val="FF0000"/>
                </a:solidFill>
                <a:latin typeface="Courier New" pitchFamily="49" charset="0"/>
                <a:cs typeface="Courier New" pitchFamily="49" charset="0"/>
              </a:rPr>
              <a:t>?&gt;</a:t>
            </a:r>
            <a:endParaRPr lang="en-US" sz="1600" dirty="0">
              <a:solidFill>
                <a:srgbClr val="FF0000"/>
              </a:solidFill>
              <a:latin typeface="Courier New" pitchFamily="49" charset="0"/>
              <a:cs typeface="Courier New" pitchFamily="49" charset="0"/>
            </a:endParaRPr>
          </a:p>
        </p:txBody>
      </p:sp>
    </p:spTree>
    <p:extLst>
      <p:ext uri="{BB962C8B-B14F-4D97-AF65-F5344CB8AC3E}">
        <p14:creationId xmlns:p14="http://schemas.microsoft.com/office/powerpoint/2010/main" val="1529010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Looping</a:t>
            </a:r>
            <a:endParaRPr lang="en-US" dirty="0"/>
          </a:p>
        </p:txBody>
      </p:sp>
      <p:sp>
        <p:nvSpPr>
          <p:cNvPr id="3" name="Content Placeholder 2"/>
          <p:cNvSpPr>
            <a:spLocks noGrp="1"/>
          </p:cNvSpPr>
          <p:nvPr>
            <p:ph idx="1"/>
          </p:nvPr>
        </p:nvSpPr>
        <p:spPr/>
        <p:txBody>
          <a:bodyPr>
            <a:normAutofit lnSpcReduction="10000"/>
          </a:bodyPr>
          <a:lstStyle/>
          <a:p>
            <a:r>
              <a:rPr lang="en-US" dirty="0" smtClean="0"/>
              <a:t>While</a:t>
            </a:r>
          </a:p>
          <a:p>
            <a:r>
              <a:rPr lang="en-US" dirty="0" smtClean="0"/>
              <a:t>Do while</a:t>
            </a:r>
          </a:p>
          <a:p>
            <a:r>
              <a:rPr lang="en-US" dirty="0" smtClean="0"/>
              <a:t>For</a:t>
            </a:r>
          </a:p>
          <a:p>
            <a:endParaRPr lang="en-US" dirty="0"/>
          </a:p>
          <a:p>
            <a:r>
              <a:rPr lang="en-US" dirty="0" smtClean="0"/>
              <a:t>Break &amp; Continue</a:t>
            </a:r>
          </a:p>
          <a:p>
            <a:pPr lvl="1"/>
            <a:r>
              <a:rPr lang="en-US" dirty="0" smtClean="0"/>
              <a:t>Like in switch statements break will exit the loop structure altogether</a:t>
            </a:r>
          </a:p>
          <a:p>
            <a:pPr lvl="1"/>
            <a:r>
              <a:rPr lang="en-US" dirty="0" smtClean="0"/>
              <a:t>Continue ends the </a:t>
            </a:r>
            <a:r>
              <a:rPr lang="en-US" b="1" dirty="0" smtClean="0"/>
              <a:t>current</a:t>
            </a:r>
            <a:r>
              <a:rPr lang="en-US" dirty="0" smtClean="0"/>
              <a:t> loop and starts the next one</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295400"/>
            <a:ext cx="3754437" cy="196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5857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Looping Exercises</a:t>
            </a:r>
            <a:endParaRPr lang="en-US" dirty="0"/>
          </a:p>
        </p:txBody>
      </p:sp>
      <p:sp>
        <p:nvSpPr>
          <p:cNvPr id="3" name="Content Placeholder 2"/>
          <p:cNvSpPr>
            <a:spLocks noGrp="1"/>
          </p:cNvSpPr>
          <p:nvPr>
            <p:ph idx="1"/>
          </p:nvPr>
        </p:nvSpPr>
        <p:spPr/>
        <p:txBody>
          <a:bodyPr>
            <a:normAutofit/>
          </a:bodyPr>
          <a:lstStyle/>
          <a:p>
            <a:r>
              <a:rPr lang="en-US" dirty="0" smtClean="0"/>
              <a:t>For this exercise you will be creating a loop that prints out a series of asterisk in a specific pattern</a:t>
            </a:r>
          </a:p>
        </p:txBody>
      </p:sp>
      <p:sp>
        <p:nvSpPr>
          <p:cNvPr id="4" name="TextBox 3"/>
          <p:cNvSpPr txBox="1"/>
          <p:nvPr/>
        </p:nvSpPr>
        <p:spPr>
          <a:xfrm>
            <a:off x="76200" y="3276600"/>
            <a:ext cx="2971800" cy="2677656"/>
          </a:xfrm>
          <a:prstGeom prst="rect">
            <a:avLst/>
          </a:prstGeom>
          <a:noFill/>
        </p:spPr>
        <p:txBody>
          <a:bodyPr wrap="square" rtlCol="0">
            <a:spAutoFit/>
          </a:bodyPr>
          <a:lstStyle/>
          <a:p>
            <a:r>
              <a:rPr lang="en-US" sz="2800" dirty="0" smtClean="0">
                <a:solidFill>
                  <a:srgbClr val="FF0000"/>
                </a:solidFill>
                <a:latin typeface="Courier New" pitchFamily="49" charset="0"/>
                <a:cs typeface="Courier New" pitchFamily="49" charset="0"/>
              </a:rPr>
              <a:t>Pattern 1:</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p:txBody>
      </p:sp>
      <p:sp>
        <p:nvSpPr>
          <p:cNvPr id="5" name="TextBox 4"/>
          <p:cNvSpPr txBox="1"/>
          <p:nvPr/>
        </p:nvSpPr>
        <p:spPr>
          <a:xfrm>
            <a:off x="2286000" y="3276600"/>
            <a:ext cx="2971800" cy="2677656"/>
          </a:xfrm>
          <a:prstGeom prst="rect">
            <a:avLst/>
          </a:prstGeom>
          <a:noFill/>
        </p:spPr>
        <p:txBody>
          <a:bodyPr wrap="square" rtlCol="0">
            <a:spAutoFit/>
          </a:bodyPr>
          <a:lstStyle/>
          <a:p>
            <a:r>
              <a:rPr lang="en-US" sz="2800" dirty="0" smtClean="0">
                <a:solidFill>
                  <a:srgbClr val="FF0000"/>
                </a:solidFill>
                <a:latin typeface="Courier New" pitchFamily="49" charset="0"/>
                <a:cs typeface="Courier New" pitchFamily="49" charset="0"/>
              </a:rPr>
              <a:t>Pattern 2:</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p:txBody>
      </p:sp>
      <p:sp>
        <p:nvSpPr>
          <p:cNvPr id="6" name="TextBox 5"/>
          <p:cNvSpPr txBox="1"/>
          <p:nvPr/>
        </p:nvSpPr>
        <p:spPr>
          <a:xfrm>
            <a:off x="6934200" y="3265944"/>
            <a:ext cx="2971800" cy="2677656"/>
          </a:xfrm>
          <a:prstGeom prst="rect">
            <a:avLst/>
          </a:prstGeom>
          <a:noFill/>
        </p:spPr>
        <p:txBody>
          <a:bodyPr wrap="square" rtlCol="0">
            <a:spAutoFit/>
          </a:bodyPr>
          <a:lstStyle/>
          <a:p>
            <a:r>
              <a:rPr lang="en-US" sz="2800" dirty="0" smtClean="0">
                <a:solidFill>
                  <a:srgbClr val="FF0000"/>
                </a:solidFill>
                <a:latin typeface="Courier New" pitchFamily="49" charset="0"/>
                <a:cs typeface="Courier New" pitchFamily="49" charset="0"/>
              </a:rPr>
              <a:t>Pattern 4:</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p:txBody>
      </p:sp>
      <p:sp>
        <p:nvSpPr>
          <p:cNvPr id="7" name="TextBox 6"/>
          <p:cNvSpPr txBox="1"/>
          <p:nvPr/>
        </p:nvSpPr>
        <p:spPr>
          <a:xfrm>
            <a:off x="4648200" y="3276600"/>
            <a:ext cx="2971800" cy="2677656"/>
          </a:xfrm>
          <a:prstGeom prst="rect">
            <a:avLst/>
          </a:prstGeom>
          <a:noFill/>
        </p:spPr>
        <p:txBody>
          <a:bodyPr wrap="square" rtlCol="0">
            <a:spAutoFit/>
          </a:bodyPr>
          <a:lstStyle/>
          <a:p>
            <a:r>
              <a:rPr lang="en-US" sz="2800" dirty="0" smtClean="0">
                <a:solidFill>
                  <a:srgbClr val="FF0000"/>
                </a:solidFill>
                <a:latin typeface="Courier New" pitchFamily="49" charset="0"/>
                <a:cs typeface="Courier New" pitchFamily="49" charset="0"/>
              </a:rPr>
              <a:t>Pattern 3:</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a:p>
            <a:r>
              <a:rPr lang="en-US" sz="2800" dirty="0" smtClean="0">
                <a:solidFill>
                  <a:srgbClr val="FF0000"/>
                </a:solidFill>
                <a:latin typeface="Courier New" pitchFamily="49" charset="0"/>
                <a:cs typeface="Courier New" pitchFamily="49" charset="0"/>
              </a:rPr>
              <a:t>*****</a:t>
            </a:r>
          </a:p>
        </p:txBody>
      </p:sp>
    </p:spTree>
    <p:extLst>
      <p:ext uri="{BB962C8B-B14F-4D97-AF65-F5344CB8AC3E}">
        <p14:creationId xmlns:p14="http://schemas.microsoft.com/office/powerpoint/2010/main" val="3833261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in PHP</a:t>
            </a:r>
            <a:endParaRPr lang="en-US" dirty="0"/>
          </a:p>
        </p:txBody>
      </p:sp>
      <p:sp>
        <p:nvSpPr>
          <p:cNvPr id="3" name="Content Placeholder 2"/>
          <p:cNvSpPr>
            <a:spLocks noGrp="1"/>
          </p:cNvSpPr>
          <p:nvPr>
            <p:ph idx="1"/>
          </p:nvPr>
        </p:nvSpPr>
        <p:spPr/>
        <p:txBody>
          <a:bodyPr/>
          <a:lstStyle/>
          <a:p>
            <a:r>
              <a:rPr lang="en-US" dirty="0" smtClean="0"/>
              <a:t>Functions allow you to create discrete sections of code that perform one action</a:t>
            </a:r>
          </a:p>
          <a:p>
            <a:pPr lvl="1"/>
            <a:r>
              <a:rPr lang="en-US" dirty="0" smtClean="0"/>
              <a:t>This prevents the unnecessary duplication of code and saves time, money, and reduces errors and code complexity</a:t>
            </a:r>
          </a:p>
          <a:p>
            <a:r>
              <a:rPr lang="en-US" dirty="0" smtClean="0"/>
              <a:t>An object contains one or more related functions as well as all the data containers (variables) and manipulators (expressions) related to them within a class</a:t>
            </a:r>
          </a:p>
        </p:txBody>
      </p:sp>
    </p:spTree>
    <p:extLst>
      <p:ext uri="{BB962C8B-B14F-4D97-AF65-F5344CB8AC3E}">
        <p14:creationId xmlns:p14="http://schemas.microsoft.com/office/powerpoint/2010/main" val="2626603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Built-in Functions</a:t>
            </a:r>
            <a:endParaRPr lang="en-US" dirty="0"/>
          </a:p>
        </p:txBody>
      </p:sp>
      <p:sp>
        <p:nvSpPr>
          <p:cNvPr id="3" name="Content Placeholder 2"/>
          <p:cNvSpPr>
            <a:spLocks noGrp="1"/>
          </p:cNvSpPr>
          <p:nvPr>
            <p:ph idx="1"/>
          </p:nvPr>
        </p:nvSpPr>
        <p:spPr/>
        <p:txBody>
          <a:bodyPr/>
          <a:lstStyle/>
          <a:p>
            <a:r>
              <a:rPr lang="en-US" dirty="0" smtClean="0"/>
              <a:t>We’ve already seen some of PHP’s built-in functions</a:t>
            </a:r>
          </a:p>
          <a:p>
            <a:pPr lvl="1"/>
            <a:r>
              <a:rPr lang="en-US" dirty="0" smtClean="0"/>
              <a:t>Print();</a:t>
            </a:r>
          </a:p>
          <a:p>
            <a:pPr lvl="1"/>
            <a:r>
              <a:rPr lang="en-US" dirty="0" smtClean="0"/>
              <a:t>Time();</a:t>
            </a:r>
          </a:p>
          <a:p>
            <a:r>
              <a:rPr lang="en-US" smtClean="0"/>
              <a:t>The parentheses </a:t>
            </a:r>
            <a:r>
              <a:rPr lang="en-US" dirty="0" smtClean="0"/>
              <a:t>after the name tell the parser that this is a function and not some other construct.</a:t>
            </a:r>
            <a:endParaRPr lang="en-US" dirty="0"/>
          </a:p>
        </p:txBody>
      </p:sp>
    </p:spTree>
    <p:extLst>
      <p:ext uri="{BB962C8B-B14F-4D97-AF65-F5344CB8AC3E}">
        <p14:creationId xmlns:p14="http://schemas.microsoft.com/office/powerpoint/2010/main" val="1031771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normAutofit fontScale="92500"/>
          </a:bodyPr>
          <a:lstStyle/>
          <a:p>
            <a:r>
              <a:rPr lang="en-US" dirty="0" smtClean="0"/>
              <a:t>Functions can be (but are not required to be) passed some starting information, an argument</a:t>
            </a:r>
          </a:p>
          <a:p>
            <a:r>
              <a:rPr lang="en-US" dirty="0" smtClean="0"/>
              <a:t>When creating your own functions you must start the line with the declaration</a:t>
            </a:r>
          </a:p>
          <a:p>
            <a:pPr lvl="1"/>
            <a:r>
              <a:rPr lang="en-US" sz="2400" dirty="0" smtClean="0">
                <a:solidFill>
                  <a:srgbClr val="FF0000"/>
                </a:solidFill>
                <a:latin typeface="Courier New" pitchFamily="49" charset="0"/>
                <a:cs typeface="Courier New" pitchFamily="49" charset="0"/>
              </a:rPr>
              <a:t>function </a:t>
            </a:r>
            <a:r>
              <a:rPr lang="en-US" sz="2400" i="1" dirty="0" err="1">
                <a:solidFill>
                  <a:srgbClr val="FF0000"/>
                </a:solidFill>
                <a:latin typeface="Courier New" pitchFamily="49" charset="0"/>
                <a:cs typeface="Courier New" pitchFamily="49" charset="0"/>
              </a:rPr>
              <a:t>function_name</a:t>
            </a:r>
            <a:r>
              <a:rPr lang="en-US" sz="2400" dirty="0" smtClean="0">
                <a:solidFill>
                  <a:srgbClr val="FF0000"/>
                </a:solidFill>
                <a:latin typeface="Courier New" pitchFamily="49" charset="0"/>
                <a:cs typeface="Courier New" pitchFamily="49" charset="0"/>
              </a:rPr>
              <a:t>()</a:t>
            </a:r>
          </a:p>
          <a:p>
            <a:pPr lvl="1"/>
            <a:r>
              <a:rPr lang="en-US" dirty="0" smtClean="0"/>
              <a:t>Unlike variables function names are </a:t>
            </a:r>
            <a:r>
              <a:rPr lang="en-US" b="1" dirty="0" smtClean="0"/>
              <a:t>not</a:t>
            </a:r>
            <a:r>
              <a:rPr lang="en-US" dirty="0" smtClean="0"/>
              <a:t> case sensitive</a:t>
            </a:r>
          </a:p>
          <a:p>
            <a:r>
              <a:rPr lang="en-US" dirty="0" smtClean="0"/>
              <a:t>The curly brackets after the parentheses contain the code that will execute when the function is called</a:t>
            </a:r>
            <a:endParaRPr lang="en-US" dirty="0"/>
          </a:p>
        </p:txBody>
      </p:sp>
    </p:spTree>
    <p:extLst>
      <p:ext uri="{BB962C8B-B14F-4D97-AF65-F5344CB8AC3E}">
        <p14:creationId xmlns:p14="http://schemas.microsoft.com/office/powerpoint/2010/main" val="3629737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1005</Words>
  <Application>Microsoft Office PowerPoint</Application>
  <PresentationFormat>On-screen Show (4:3)</PresentationFormat>
  <Paragraphs>130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Functions &amp; Objects</vt:lpstr>
      <vt:lpstr>If and If…Else</vt:lpstr>
      <vt:lpstr>Elseif</vt:lpstr>
      <vt:lpstr>Switch Statements</vt:lpstr>
      <vt:lpstr>Looping</vt:lpstr>
      <vt:lpstr>Looping Exercises</vt:lpstr>
      <vt:lpstr>Functions in PHP</vt:lpstr>
      <vt:lpstr>Built-in Functions</vt:lpstr>
      <vt:lpstr>Functions</vt:lpstr>
      <vt:lpstr>Function Outputs</vt:lpstr>
      <vt:lpstr>Exercise</vt:lpstr>
      <vt:lpstr>PowerPoint Presentation</vt:lpstr>
      <vt:lpstr>Returning Multiple Pieces of Data</vt:lpstr>
      <vt:lpstr>Passing By Reference</vt:lpstr>
      <vt:lpstr>Global Variables</vt:lpstr>
      <vt:lpstr>PHP and Object Oriented Programming (OOP)</vt:lpstr>
      <vt:lpstr>OOP</vt:lpstr>
      <vt:lpstr>Encapsulation</vt:lpstr>
      <vt:lpstr>Inheritance</vt:lpstr>
      <vt:lpstr>PHP and OOP</vt:lpstr>
      <vt:lpstr>Include &amp; Require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Bridget Blodgett</dc:creator>
  <cp:lastModifiedBy>Bridget Blodgett</cp:lastModifiedBy>
  <cp:revision>9</cp:revision>
  <dcterms:created xsi:type="dcterms:W3CDTF">2012-02-21T12:56:00Z</dcterms:created>
  <dcterms:modified xsi:type="dcterms:W3CDTF">2012-02-21T22:30:41Z</dcterms:modified>
</cp:coreProperties>
</file>