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4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98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07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9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6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5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2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24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4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710A0-2A2B-40EB-A302-B784AE5E0819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43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Sprites, User Input, and Collision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315</a:t>
            </a:r>
          </a:p>
          <a:p>
            <a:r>
              <a:rPr lang="en-US" dirty="0" smtClean="0"/>
              <a:t>Fall 2014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4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drawing more than one sprite it is optimal to draw as many as possible within one </a:t>
            </a:r>
            <a:r>
              <a:rPr lang="en-US" dirty="0" err="1" smtClean="0"/>
              <a:t>spriteBatch</a:t>
            </a:r>
            <a:r>
              <a:rPr lang="en-US" dirty="0" smtClean="0"/>
              <a:t> call</a:t>
            </a:r>
          </a:p>
          <a:p>
            <a:pPr lvl="1"/>
            <a:r>
              <a:rPr lang="en-US" dirty="0" smtClean="0"/>
              <a:t>To make the background transparent you can turn it pure magenta (auto transparent in XNA) or use a format like PNG that handles transparency</a:t>
            </a:r>
          </a:p>
          <a:p>
            <a:r>
              <a:rPr lang="en-US" dirty="0" smtClean="0"/>
              <a:t>You can also flip and scale the sprites, set their order or rotate them around an axis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27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Depth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Typically the sprites will layer on top of one another in the order that they are drawn on the screen</a:t>
            </a:r>
          </a:p>
          <a:p>
            <a:r>
              <a:rPr lang="en-US" dirty="0" smtClean="0"/>
              <a:t>Setting the layer depth property to 0 will put them on top and 1 will put them behind</a:t>
            </a:r>
          </a:p>
          <a:p>
            <a:r>
              <a:rPr lang="en-US" dirty="0" smtClean="0"/>
              <a:t>Changing this requires a change to </a:t>
            </a:r>
            <a:r>
              <a:rPr lang="en-US" sz="2400" dirty="0" err="1" smtClean="0">
                <a:solidFill>
                  <a:srgbClr val="FF0000"/>
                </a:solidFill>
                <a:latin typeface="Courier" pitchFamily="49" charset="0"/>
              </a:rPr>
              <a:t>spriteBatch.Begin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  <a:latin typeface="Courier" pitchFamily="49" charset="0"/>
              </a:rPr>
              <a:t>SpriteSortMode.FrontToBack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Courier" pitchFamily="49" charset="0"/>
              </a:rPr>
              <a:t>BlendState.AlphaBlend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);</a:t>
            </a:r>
            <a:endParaRPr lang="en-US" sz="2400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019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Sprites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Make two Vector2 variables named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pos1 </a:t>
            </a:r>
            <a:r>
              <a:rPr lang="en-US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pos2 </a:t>
            </a:r>
            <a:r>
              <a:rPr lang="en-US" dirty="0" smtClean="0"/>
              <a:t>and set both to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Vector2.Zero</a:t>
            </a:r>
            <a:r>
              <a:rPr lang="en-US" dirty="0" smtClean="0"/>
              <a:t>;</a:t>
            </a:r>
          </a:p>
          <a:p>
            <a:r>
              <a:rPr lang="en-US" dirty="0" smtClean="0"/>
              <a:t>Make two float variables named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speed1</a:t>
            </a:r>
            <a:r>
              <a:rPr lang="en-US" sz="2400" dirty="0" smtClean="0"/>
              <a:t> </a:t>
            </a:r>
            <a:r>
              <a:rPr lang="en-US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speed2</a:t>
            </a:r>
            <a:r>
              <a:rPr lang="en-US" sz="2400" dirty="0" smtClean="0"/>
              <a:t> </a:t>
            </a:r>
            <a:r>
              <a:rPr lang="en-US" dirty="0" smtClean="0"/>
              <a:t>and set them to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2f</a:t>
            </a:r>
            <a:r>
              <a:rPr lang="en-US" sz="2400" dirty="0" smtClean="0"/>
              <a:t> </a:t>
            </a:r>
            <a:r>
              <a:rPr lang="en-US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3f</a:t>
            </a:r>
            <a:r>
              <a:rPr lang="en-US" sz="2400" dirty="0" smtClean="0"/>
              <a:t> </a:t>
            </a:r>
            <a:r>
              <a:rPr lang="en-US" dirty="0" smtClean="0"/>
              <a:t>respectively.</a:t>
            </a:r>
          </a:p>
          <a:p>
            <a:r>
              <a:rPr lang="en-US" dirty="0" smtClean="0"/>
              <a:t>To make the movement happen you need to change the values of </a:t>
            </a:r>
            <a:r>
              <a:rPr lang="en-US" dirty="0" err="1" smtClean="0"/>
              <a:t>pos</a:t>
            </a:r>
            <a:r>
              <a:rPr lang="en-US" dirty="0" smtClean="0"/>
              <a:t> 1 and 2 in Update().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pos1.X += speed1;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if(pos1.X &gt; </a:t>
            </a:r>
            <a:r>
              <a:rPr lang="en-US" sz="2400" dirty="0" err="1" smtClean="0">
                <a:solidFill>
                  <a:srgbClr val="FF0000"/>
                </a:solidFill>
                <a:latin typeface="Courier" pitchFamily="49" charset="0"/>
              </a:rPr>
              <a:t>Window.ClientBounds.Width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 – </a:t>
            </a:r>
            <a:r>
              <a:rPr lang="en-US" sz="2400" dirty="0" err="1" smtClean="0">
                <a:solidFill>
                  <a:srgbClr val="FF0000"/>
                </a:solidFill>
                <a:latin typeface="Courier" pitchFamily="49" charset="0"/>
              </a:rPr>
              <a:t>texture.Width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 || pos1.X &lt; 0) speed1 *= -1;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  <a:latin typeface="Courier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pos2.Y += speed2;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if(pos2.Y &gt; </a:t>
            </a:r>
            <a:r>
              <a:rPr lang="en-US" sz="2400" dirty="0" err="1" smtClean="0">
                <a:solidFill>
                  <a:srgbClr val="FF0000"/>
                </a:solidFill>
                <a:latin typeface="Courier" pitchFamily="49" charset="0"/>
              </a:rPr>
              <a:t>Window.ClientBounds.Height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 – </a:t>
            </a:r>
            <a:r>
              <a:rPr lang="en-US" sz="2400" dirty="0" err="1" smtClean="0">
                <a:solidFill>
                  <a:srgbClr val="FF0000"/>
                </a:solidFill>
                <a:latin typeface="Courier" pitchFamily="49" charset="0"/>
              </a:rPr>
              <a:t>texture.Height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 || pos2.Y &lt; 0) speed2 *= -1;</a:t>
            </a:r>
          </a:p>
        </p:txBody>
      </p:sp>
    </p:spTree>
    <p:extLst>
      <p:ext uri="{BB962C8B-B14F-4D97-AF65-F5344CB8AC3E}">
        <p14:creationId xmlns:p14="http://schemas.microsoft.com/office/powerpoint/2010/main" val="3966193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Sprite Sheets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Load in the animated sprites three rings sheet like we did with the XNA logos</a:t>
            </a:r>
          </a:p>
          <a:p>
            <a:r>
              <a:rPr lang="en-US" dirty="0" smtClean="0"/>
              <a:t>To move between the different sprites to show motion you need to set up some basic information at the class level</a:t>
            </a:r>
          </a:p>
          <a:p>
            <a:pPr marL="457200" lvl="1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Point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frameSize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 = new Point(75,75);</a:t>
            </a:r>
          </a:p>
          <a:p>
            <a:pPr marL="457200" lvl="1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Point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currentFrame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 = new Point(0,0);</a:t>
            </a:r>
          </a:p>
          <a:p>
            <a:pPr marL="457200" lvl="1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Point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sheetSize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 = new Point(6,8);</a:t>
            </a:r>
          </a:p>
          <a:p>
            <a:r>
              <a:rPr lang="en-US" dirty="0" smtClean="0"/>
              <a:t>In Draw add:</a:t>
            </a:r>
          </a:p>
          <a:p>
            <a:pPr marL="457200" lvl="1" indent="0">
              <a:buNone/>
            </a:pP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spriteBatch.Draw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(texture,Vector2.Zero, new Rectangle(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currentFrame.X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*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frameSize.X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currentFrame.Y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 *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frameSize.Y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frameSize.X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frameSize.Y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),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Color.White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, 0, Vector2.Zero, 1,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SpriteEffects.None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, 0);</a:t>
            </a:r>
          </a:p>
        </p:txBody>
      </p:sp>
    </p:spTree>
    <p:extLst>
      <p:ext uri="{BB962C8B-B14F-4D97-AF65-F5344CB8AC3E}">
        <p14:creationId xmlns:p14="http://schemas.microsoft.com/office/powerpoint/2010/main" val="2484845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XNA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XNA and make a new project</a:t>
            </a:r>
          </a:p>
          <a:p>
            <a:pPr lvl="1"/>
            <a:r>
              <a:rPr lang="en-US" dirty="0" smtClean="0"/>
              <a:t>You can leave the default name</a:t>
            </a:r>
          </a:p>
          <a:p>
            <a:r>
              <a:rPr lang="en-US" dirty="0" smtClean="0"/>
              <a:t>Open and examine </a:t>
            </a:r>
            <a:r>
              <a:rPr lang="en-US" dirty="0" err="1" smtClean="0"/>
              <a:t>program.cs</a:t>
            </a:r>
            <a:r>
              <a:rPr lang="en-US" dirty="0" smtClean="0"/>
              <a:t> and Game1.cs (or </a:t>
            </a:r>
            <a:r>
              <a:rPr lang="en-US" i="1" dirty="0" err="1" smtClean="0"/>
              <a:t>YourGamesName</a:t>
            </a:r>
            <a:r>
              <a:rPr lang="en-US" dirty="0" err="1" smtClean="0"/>
              <a:t>.cs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What does it look like each of these methods does?</a:t>
            </a:r>
          </a:p>
          <a:p>
            <a:r>
              <a:rPr lang="en-US" dirty="0" smtClean="0"/>
              <a:t>What are </a:t>
            </a:r>
            <a:r>
              <a:rPr lang="en-US" dirty="0" err="1" smtClean="0"/>
              <a:t>GraphicsDeviceManager</a:t>
            </a:r>
            <a:r>
              <a:rPr lang="en-US" dirty="0" smtClean="0"/>
              <a:t> and </a:t>
            </a:r>
            <a:r>
              <a:rPr lang="en-US" dirty="0" err="1" smtClean="0"/>
              <a:t>SpriteBatch</a:t>
            </a:r>
            <a:r>
              <a:rPr lang="en-US" dirty="0" smtClean="0"/>
              <a:t> and why are they important?</a:t>
            </a:r>
          </a:p>
        </p:txBody>
      </p:sp>
    </p:spTree>
    <p:extLst>
      <p:ext uri="{BB962C8B-B14F-4D97-AF65-F5344CB8AC3E}">
        <p14:creationId xmlns:p14="http://schemas.microsoft.com/office/powerpoint/2010/main" val="801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logic of programming a game relies upon a game loop</a:t>
            </a:r>
          </a:p>
          <a:p>
            <a:pPr lvl="1"/>
            <a:r>
              <a:rPr lang="en-US" dirty="0" smtClean="0"/>
              <a:t>This loop usually consists of a couple of methods that actually control that play of the game</a:t>
            </a:r>
          </a:p>
          <a:p>
            <a:r>
              <a:rPr lang="en-US" dirty="0" smtClean="0"/>
              <a:t>The key methods are Update() and Draw()</a:t>
            </a:r>
          </a:p>
          <a:p>
            <a:pPr lvl="1"/>
            <a:r>
              <a:rPr lang="en-US" dirty="0" smtClean="0"/>
              <a:t>From the names what do you think goes in these two methods?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6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</a:t>
            </a:r>
            <a:r>
              <a:rPr lang="en-US" dirty="0" err="1" smtClean="0"/>
              <a:t>vs</a:t>
            </a:r>
            <a:r>
              <a:rPr lang="en-US" dirty="0" smtClean="0"/>
              <a:t> Polling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programs wait for user input to perform any actions</a:t>
            </a:r>
          </a:p>
          <a:p>
            <a:pPr lvl="1"/>
            <a:r>
              <a:rPr lang="en-US" dirty="0" smtClean="0"/>
              <a:t>They can be said to register user changes and respond</a:t>
            </a:r>
          </a:p>
          <a:p>
            <a:r>
              <a:rPr lang="en-US" dirty="0" smtClean="0"/>
              <a:t>Games often have to keep running regardless of whether the user is interacting</a:t>
            </a:r>
          </a:p>
          <a:p>
            <a:pPr lvl="1"/>
            <a:r>
              <a:rPr lang="en-US" dirty="0" smtClean="0"/>
              <a:t>This is called polling the input devices for changes</a:t>
            </a:r>
          </a:p>
          <a:p>
            <a:pPr lvl="1"/>
            <a:r>
              <a:rPr lang="en-US" dirty="0" smtClean="0"/>
              <a:t>It is one reason that most games use a game loop to 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022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game state is the log of what is currently happening in the game</a:t>
            </a:r>
          </a:p>
          <a:p>
            <a:r>
              <a:rPr lang="en-US" dirty="0" smtClean="0"/>
              <a:t>Games usually have several basic states that correspond to the major play phases</a:t>
            </a:r>
          </a:p>
          <a:p>
            <a:pPr lvl="1"/>
            <a:r>
              <a:rPr lang="en-US" dirty="0" smtClean="0"/>
              <a:t>There can be minor states that address play related states as well</a:t>
            </a:r>
          </a:p>
          <a:p>
            <a:r>
              <a:rPr lang="en-US" dirty="0" smtClean="0"/>
              <a:t>The game state is tracked and changed in Update()</a:t>
            </a:r>
          </a:p>
          <a:p>
            <a:pPr lvl="1"/>
            <a:r>
              <a:rPr lang="en-US" dirty="0" smtClean="0"/>
              <a:t>The impacts and visible outcome are then shown using Draw()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982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838201" y="1600200"/>
            <a:ext cx="1486792" cy="966415"/>
          </a:xfrm>
          <a:custGeom>
            <a:avLst/>
            <a:gdLst>
              <a:gd name="connsiteX0" fmla="*/ 0 w 1486792"/>
              <a:gd name="connsiteY0" fmla="*/ 161072 h 966415"/>
              <a:gd name="connsiteX1" fmla="*/ 161072 w 1486792"/>
              <a:gd name="connsiteY1" fmla="*/ 0 h 966415"/>
              <a:gd name="connsiteX2" fmla="*/ 1325720 w 1486792"/>
              <a:gd name="connsiteY2" fmla="*/ 0 h 966415"/>
              <a:gd name="connsiteX3" fmla="*/ 1486792 w 1486792"/>
              <a:gd name="connsiteY3" fmla="*/ 161072 h 966415"/>
              <a:gd name="connsiteX4" fmla="*/ 1486792 w 1486792"/>
              <a:gd name="connsiteY4" fmla="*/ 805343 h 966415"/>
              <a:gd name="connsiteX5" fmla="*/ 1325720 w 1486792"/>
              <a:gd name="connsiteY5" fmla="*/ 966415 h 966415"/>
              <a:gd name="connsiteX6" fmla="*/ 161072 w 1486792"/>
              <a:gd name="connsiteY6" fmla="*/ 966415 h 966415"/>
              <a:gd name="connsiteX7" fmla="*/ 0 w 1486792"/>
              <a:gd name="connsiteY7" fmla="*/ 805343 h 966415"/>
              <a:gd name="connsiteX8" fmla="*/ 0 w 1486792"/>
              <a:gd name="connsiteY8" fmla="*/ 161072 h 96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6792" h="966415">
                <a:moveTo>
                  <a:pt x="0" y="161072"/>
                </a:moveTo>
                <a:cubicBezTo>
                  <a:pt x="0" y="72114"/>
                  <a:pt x="72114" y="0"/>
                  <a:pt x="161072" y="0"/>
                </a:cubicBezTo>
                <a:lnTo>
                  <a:pt x="1325720" y="0"/>
                </a:lnTo>
                <a:cubicBezTo>
                  <a:pt x="1414678" y="0"/>
                  <a:pt x="1486792" y="72114"/>
                  <a:pt x="1486792" y="161072"/>
                </a:cubicBezTo>
                <a:lnTo>
                  <a:pt x="1486792" y="805343"/>
                </a:lnTo>
                <a:cubicBezTo>
                  <a:pt x="1486792" y="894301"/>
                  <a:pt x="1414678" y="966415"/>
                  <a:pt x="1325720" y="966415"/>
                </a:cubicBezTo>
                <a:lnTo>
                  <a:pt x="161072" y="966415"/>
                </a:lnTo>
                <a:cubicBezTo>
                  <a:pt x="72114" y="966415"/>
                  <a:pt x="0" y="894301"/>
                  <a:pt x="0" y="805343"/>
                </a:cubicBezTo>
                <a:lnTo>
                  <a:pt x="0" y="16107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516" tIns="100516" rIns="100516" bIns="10051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/>
              <a:t>Initialize()</a:t>
            </a:r>
            <a:endParaRPr lang="en-US" sz="1400" kern="1200" dirty="0"/>
          </a:p>
        </p:txBody>
      </p:sp>
      <p:sp>
        <p:nvSpPr>
          <p:cNvPr id="8" name="Freeform 7"/>
          <p:cNvSpPr/>
          <p:nvPr/>
        </p:nvSpPr>
        <p:spPr>
          <a:xfrm>
            <a:off x="3429002" y="1600202"/>
            <a:ext cx="1486792" cy="966415"/>
          </a:xfrm>
          <a:custGeom>
            <a:avLst/>
            <a:gdLst>
              <a:gd name="connsiteX0" fmla="*/ 0 w 1486792"/>
              <a:gd name="connsiteY0" fmla="*/ 161072 h 966415"/>
              <a:gd name="connsiteX1" fmla="*/ 161072 w 1486792"/>
              <a:gd name="connsiteY1" fmla="*/ 0 h 966415"/>
              <a:gd name="connsiteX2" fmla="*/ 1325720 w 1486792"/>
              <a:gd name="connsiteY2" fmla="*/ 0 h 966415"/>
              <a:gd name="connsiteX3" fmla="*/ 1486792 w 1486792"/>
              <a:gd name="connsiteY3" fmla="*/ 161072 h 966415"/>
              <a:gd name="connsiteX4" fmla="*/ 1486792 w 1486792"/>
              <a:gd name="connsiteY4" fmla="*/ 805343 h 966415"/>
              <a:gd name="connsiteX5" fmla="*/ 1325720 w 1486792"/>
              <a:gd name="connsiteY5" fmla="*/ 966415 h 966415"/>
              <a:gd name="connsiteX6" fmla="*/ 161072 w 1486792"/>
              <a:gd name="connsiteY6" fmla="*/ 966415 h 966415"/>
              <a:gd name="connsiteX7" fmla="*/ 0 w 1486792"/>
              <a:gd name="connsiteY7" fmla="*/ 805343 h 966415"/>
              <a:gd name="connsiteX8" fmla="*/ 0 w 1486792"/>
              <a:gd name="connsiteY8" fmla="*/ 161072 h 96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6792" h="966415">
                <a:moveTo>
                  <a:pt x="0" y="161072"/>
                </a:moveTo>
                <a:cubicBezTo>
                  <a:pt x="0" y="72114"/>
                  <a:pt x="72114" y="0"/>
                  <a:pt x="161072" y="0"/>
                </a:cubicBezTo>
                <a:lnTo>
                  <a:pt x="1325720" y="0"/>
                </a:lnTo>
                <a:cubicBezTo>
                  <a:pt x="1414678" y="0"/>
                  <a:pt x="1486792" y="72114"/>
                  <a:pt x="1486792" y="161072"/>
                </a:cubicBezTo>
                <a:lnTo>
                  <a:pt x="1486792" y="805343"/>
                </a:lnTo>
                <a:cubicBezTo>
                  <a:pt x="1486792" y="894301"/>
                  <a:pt x="1414678" y="966415"/>
                  <a:pt x="1325720" y="966415"/>
                </a:cubicBezTo>
                <a:lnTo>
                  <a:pt x="161072" y="966415"/>
                </a:lnTo>
                <a:cubicBezTo>
                  <a:pt x="72114" y="966415"/>
                  <a:pt x="0" y="894301"/>
                  <a:pt x="0" y="805343"/>
                </a:cubicBezTo>
                <a:lnTo>
                  <a:pt x="0" y="16107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516" tIns="100516" rIns="100516" bIns="10051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err="1" smtClean="0"/>
              <a:t>LoadContent</a:t>
            </a:r>
            <a:r>
              <a:rPr lang="en-US" sz="1400" kern="1200" dirty="0" smtClean="0"/>
              <a:t>()</a:t>
            </a:r>
            <a:endParaRPr lang="en-US" sz="1400" kern="1200" dirty="0"/>
          </a:p>
        </p:txBody>
      </p:sp>
      <p:sp>
        <p:nvSpPr>
          <p:cNvPr id="10" name="Freeform 9"/>
          <p:cNvSpPr/>
          <p:nvPr/>
        </p:nvSpPr>
        <p:spPr>
          <a:xfrm>
            <a:off x="3886203" y="3428995"/>
            <a:ext cx="1486792" cy="966415"/>
          </a:xfrm>
          <a:custGeom>
            <a:avLst/>
            <a:gdLst>
              <a:gd name="connsiteX0" fmla="*/ 0 w 1486792"/>
              <a:gd name="connsiteY0" fmla="*/ 161072 h 966415"/>
              <a:gd name="connsiteX1" fmla="*/ 161072 w 1486792"/>
              <a:gd name="connsiteY1" fmla="*/ 0 h 966415"/>
              <a:gd name="connsiteX2" fmla="*/ 1325720 w 1486792"/>
              <a:gd name="connsiteY2" fmla="*/ 0 h 966415"/>
              <a:gd name="connsiteX3" fmla="*/ 1486792 w 1486792"/>
              <a:gd name="connsiteY3" fmla="*/ 161072 h 966415"/>
              <a:gd name="connsiteX4" fmla="*/ 1486792 w 1486792"/>
              <a:gd name="connsiteY4" fmla="*/ 805343 h 966415"/>
              <a:gd name="connsiteX5" fmla="*/ 1325720 w 1486792"/>
              <a:gd name="connsiteY5" fmla="*/ 966415 h 966415"/>
              <a:gd name="connsiteX6" fmla="*/ 161072 w 1486792"/>
              <a:gd name="connsiteY6" fmla="*/ 966415 h 966415"/>
              <a:gd name="connsiteX7" fmla="*/ 0 w 1486792"/>
              <a:gd name="connsiteY7" fmla="*/ 805343 h 966415"/>
              <a:gd name="connsiteX8" fmla="*/ 0 w 1486792"/>
              <a:gd name="connsiteY8" fmla="*/ 161072 h 96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6792" h="966415">
                <a:moveTo>
                  <a:pt x="0" y="161072"/>
                </a:moveTo>
                <a:cubicBezTo>
                  <a:pt x="0" y="72114"/>
                  <a:pt x="72114" y="0"/>
                  <a:pt x="161072" y="0"/>
                </a:cubicBezTo>
                <a:lnTo>
                  <a:pt x="1325720" y="0"/>
                </a:lnTo>
                <a:cubicBezTo>
                  <a:pt x="1414678" y="0"/>
                  <a:pt x="1486792" y="72114"/>
                  <a:pt x="1486792" y="161072"/>
                </a:cubicBezTo>
                <a:lnTo>
                  <a:pt x="1486792" y="805343"/>
                </a:lnTo>
                <a:cubicBezTo>
                  <a:pt x="1486792" y="894301"/>
                  <a:pt x="1414678" y="966415"/>
                  <a:pt x="1325720" y="966415"/>
                </a:cubicBezTo>
                <a:lnTo>
                  <a:pt x="161072" y="966415"/>
                </a:lnTo>
                <a:cubicBezTo>
                  <a:pt x="72114" y="966415"/>
                  <a:pt x="0" y="894301"/>
                  <a:pt x="0" y="805343"/>
                </a:cubicBezTo>
                <a:lnTo>
                  <a:pt x="0" y="16107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516" tIns="100516" rIns="100516" bIns="10051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/>
              <a:t>Update()</a:t>
            </a:r>
            <a:endParaRPr lang="en-US" sz="14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3810000" y="4952991"/>
            <a:ext cx="1486792" cy="966415"/>
          </a:xfrm>
          <a:custGeom>
            <a:avLst/>
            <a:gdLst>
              <a:gd name="connsiteX0" fmla="*/ 0 w 1486792"/>
              <a:gd name="connsiteY0" fmla="*/ 161072 h 966415"/>
              <a:gd name="connsiteX1" fmla="*/ 161072 w 1486792"/>
              <a:gd name="connsiteY1" fmla="*/ 0 h 966415"/>
              <a:gd name="connsiteX2" fmla="*/ 1325720 w 1486792"/>
              <a:gd name="connsiteY2" fmla="*/ 0 h 966415"/>
              <a:gd name="connsiteX3" fmla="*/ 1486792 w 1486792"/>
              <a:gd name="connsiteY3" fmla="*/ 161072 h 966415"/>
              <a:gd name="connsiteX4" fmla="*/ 1486792 w 1486792"/>
              <a:gd name="connsiteY4" fmla="*/ 805343 h 966415"/>
              <a:gd name="connsiteX5" fmla="*/ 1325720 w 1486792"/>
              <a:gd name="connsiteY5" fmla="*/ 966415 h 966415"/>
              <a:gd name="connsiteX6" fmla="*/ 161072 w 1486792"/>
              <a:gd name="connsiteY6" fmla="*/ 966415 h 966415"/>
              <a:gd name="connsiteX7" fmla="*/ 0 w 1486792"/>
              <a:gd name="connsiteY7" fmla="*/ 805343 h 966415"/>
              <a:gd name="connsiteX8" fmla="*/ 0 w 1486792"/>
              <a:gd name="connsiteY8" fmla="*/ 161072 h 96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6792" h="966415">
                <a:moveTo>
                  <a:pt x="0" y="161072"/>
                </a:moveTo>
                <a:cubicBezTo>
                  <a:pt x="0" y="72114"/>
                  <a:pt x="72114" y="0"/>
                  <a:pt x="161072" y="0"/>
                </a:cubicBezTo>
                <a:lnTo>
                  <a:pt x="1325720" y="0"/>
                </a:lnTo>
                <a:cubicBezTo>
                  <a:pt x="1414678" y="0"/>
                  <a:pt x="1486792" y="72114"/>
                  <a:pt x="1486792" y="161072"/>
                </a:cubicBezTo>
                <a:lnTo>
                  <a:pt x="1486792" y="805343"/>
                </a:lnTo>
                <a:cubicBezTo>
                  <a:pt x="1486792" y="894301"/>
                  <a:pt x="1414678" y="966415"/>
                  <a:pt x="1325720" y="966415"/>
                </a:cubicBezTo>
                <a:lnTo>
                  <a:pt x="161072" y="966415"/>
                </a:lnTo>
                <a:cubicBezTo>
                  <a:pt x="72114" y="966415"/>
                  <a:pt x="0" y="894301"/>
                  <a:pt x="0" y="805343"/>
                </a:cubicBezTo>
                <a:lnTo>
                  <a:pt x="0" y="16107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516" tIns="100516" rIns="100516" bIns="10051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/>
              <a:t>Draw()</a:t>
            </a:r>
            <a:endParaRPr lang="en-US" sz="14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6553210" y="3429000"/>
            <a:ext cx="1486792" cy="966415"/>
          </a:xfrm>
          <a:custGeom>
            <a:avLst/>
            <a:gdLst>
              <a:gd name="connsiteX0" fmla="*/ 0 w 1486792"/>
              <a:gd name="connsiteY0" fmla="*/ 161072 h 966415"/>
              <a:gd name="connsiteX1" fmla="*/ 161072 w 1486792"/>
              <a:gd name="connsiteY1" fmla="*/ 0 h 966415"/>
              <a:gd name="connsiteX2" fmla="*/ 1325720 w 1486792"/>
              <a:gd name="connsiteY2" fmla="*/ 0 h 966415"/>
              <a:gd name="connsiteX3" fmla="*/ 1486792 w 1486792"/>
              <a:gd name="connsiteY3" fmla="*/ 161072 h 966415"/>
              <a:gd name="connsiteX4" fmla="*/ 1486792 w 1486792"/>
              <a:gd name="connsiteY4" fmla="*/ 805343 h 966415"/>
              <a:gd name="connsiteX5" fmla="*/ 1325720 w 1486792"/>
              <a:gd name="connsiteY5" fmla="*/ 966415 h 966415"/>
              <a:gd name="connsiteX6" fmla="*/ 161072 w 1486792"/>
              <a:gd name="connsiteY6" fmla="*/ 966415 h 966415"/>
              <a:gd name="connsiteX7" fmla="*/ 0 w 1486792"/>
              <a:gd name="connsiteY7" fmla="*/ 805343 h 966415"/>
              <a:gd name="connsiteX8" fmla="*/ 0 w 1486792"/>
              <a:gd name="connsiteY8" fmla="*/ 161072 h 96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6792" h="966415">
                <a:moveTo>
                  <a:pt x="0" y="161072"/>
                </a:moveTo>
                <a:cubicBezTo>
                  <a:pt x="0" y="72114"/>
                  <a:pt x="72114" y="0"/>
                  <a:pt x="161072" y="0"/>
                </a:cubicBezTo>
                <a:lnTo>
                  <a:pt x="1325720" y="0"/>
                </a:lnTo>
                <a:cubicBezTo>
                  <a:pt x="1414678" y="0"/>
                  <a:pt x="1486792" y="72114"/>
                  <a:pt x="1486792" y="161072"/>
                </a:cubicBezTo>
                <a:lnTo>
                  <a:pt x="1486792" y="805343"/>
                </a:lnTo>
                <a:cubicBezTo>
                  <a:pt x="1486792" y="894301"/>
                  <a:pt x="1414678" y="966415"/>
                  <a:pt x="1325720" y="966415"/>
                </a:cubicBezTo>
                <a:lnTo>
                  <a:pt x="161072" y="966415"/>
                </a:lnTo>
                <a:cubicBezTo>
                  <a:pt x="72114" y="966415"/>
                  <a:pt x="0" y="894301"/>
                  <a:pt x="0" y="805343"/>
                </a:cubicBezTo>
                <a:lnTo>
                  <a:pt x="0" y="16107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516" tIns="100516" rIns="100516" bIns="10051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err="1" smtClean="0"/>
              <a:t>UnloadContent</a:t>
            </a:r>
            <a:r>
              <a:rPr lang="en-US" sz="1400" kern="1200" dirty="0" smtClean="0"/>
              <a:t>()</a:t>
            </a:r>
            <a:endParaRPr lang="en-US" sz="1400" kern="1200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343400" y="4395416"/>
            <a:ext cx="0" cy="6337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486400" y="38100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324993" y="1981200"/>
            <a:ext cx="110400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172398" y="2566617"/>
            <a:ext cx="380998" cy="8623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800600" y="4395416"/>
            <a:ext cx="0" cy="557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186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Draw() accepts one parameter: </a:t>
            </a:r>
            <a:r>
              <a:rPr lang="en-US" dirty="0" err="1" smtClean="0"/>
              <a:t>gameTime</a:t>
            </a:r>
            <a:endParaRPr lang="en-US" dirty="0" smtClean="0"/>
          </a:p>
          <a:p>
            <a:pPr lvl="1"/>
            <a:r>
              <a:rPr lang="en-US" dirty="0" err="1" smtClean="0"/>
              <a:t>gameTime</a:t>
            </a:r>
            <a:r>
              <a:rPr lang="en-US" dirty="0" smtClean="0"/>
              <a:t> keeps track of how long has passed since the game was started</a:t>
            </a:r>
          </a:p>
          <a:p>
            <a:pPr lvl="1"/>
            <a:r>
              <a:rPr lang="en-US" dirty="0" smtClean="0"/>
              <a:t>This is important because the only other method of timing is based upon the processor speed</a:t>
            </a:r>
          </a:p>
          <a:p>
            <a:r>
              <a:rPr lang="en-US" dirty="0" smtClean="0"/>
              <a:t>Try changing the background color to something other than blue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7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Sprites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XNA will allow you to use several graphics formats for images in your game</a:t>
            </a:r>
          </a:p>
          <a:p>
            <a:pPr lvl="1"/>
            <a:r>
              <a:rPr lang="en-US" dirty="0" smtClean="0"/>
              <a:t>You load them into the content pipeline which then converts them to a format that is usable by the program</a:t>
            </a:r>
          </a:p>
          <a:p>
            <a:r>
              <a:rPr lang="en-US" dirty="0" smtClean="0"/>
              <a:t>Looking at the solution explorer you should be able to add the existing images from the source code to your project</a:t>
            </a:r>
          </a:p>
          <a:p>
            <a:r>
              <a:rPr lang="en-US" dirty="0" smtClean="0"/>
              <a:t>In Game1.cs write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Texture2D texture;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Courier" pitchFamily="49" charset="0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Courier" pitchFamily="49" charset="0"/>
              </a:rPr>
              <a:t>exture = </a:t>
            </a:r>
            <a:r>
              <a:rPr lang="en-US" dirty="0" err="1" smtClean="0">
                <a:solidFill>
                  <a:srgbClr val="FF0000"/>
                </a:solidFill>
                <a:latin typeface="Courier" pitchFamily="49" charset="0"/>
              </a:rPr>
              <a:t>Content.Load</a:t>
            </a:r>
            <a:r>
              <a:rPr lang="en-US" dirty="0" smtClean="0">
                <a:solidFill>
                  <a:srgbClr val="FF0000"/>
                </a:solidFill>
                <a:latin typeface="Courier" pitchFamily="49" charset="0"/>
              </a:rPr>
              <a:t>&lt;Texture2D&gt;(@”Images/logo”);</a:t>
            </a:r>
            <a:endParaRPr lang="en-US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088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the Sprite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texture has been loaded into the program</a:t>
            </a:r>
          </a:p>
          <a:p>
            <a:r>
              <a:rPr lang="en-US" dirty="0" smtClean="0"/>
              <a:t>To draw it on the screen type:</a:t>
            </a:r>
          </a:p>
          <a:p>
            <a:pPr marL="457200" lvl="1" indent="0">
              <a:buNone/>
            </a:pP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spriteBatch.Begin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();</a:t>
            </a:r>
          </a:p>
          <a:p>
            <a:pPr marL="457200" lvl="1" indent="0">
              <a:buNone/>
            </a:pP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spriteBatch.Draw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(texture,Vector2.Zero, </a:t>
            </a: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Color.White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spriteBatch.End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();</a:t>
            </a:r>
          </a:p>
          <a:p>
            <a:r>
              <a:rPr lang="en-US" dirty="0" smtClean="0"/>
              <a:t>If you wanted to center the image you can use:</a:t>
            </a:r>
          </a:p>
          <a:p>
            <a:pPr lvl="1"/>
            <a:r>
              <a:rPr lang="en-US" sz="2200" dirty="0" err="1" smtClean="0">
                <a:solidFill>
                  <a:srgbClr val="FF0000"/>
                </a:solidFill>
                <a:latin typeface="Courier" pitchFamily="49" charset="0"/>
              </a:rPr>
              <a:t>spriteBatch.Draw</a:t>
            </a:r>
            <a:r>
              <a:rPr lang="en-US" sz="2200" dirty="0" smtClean="0">
                <a:solidFill>
                  <a:srgbClr val="FF0000"/>
                </a:solidFill>
                <a:latin typeface="Courier" pitchFamily="49" charset="0"/>
              </a:rPr>
              <a:t>(texture, new Vector2(</a:t>
            </a:r>
            <a:r>
              <a:rPr lang="en-US" sz="2200" dirty="0" err="1" smtClean="0">
                <a:solidFill>
                  <a:srgbClr val="FF0000"/>
                </a:solidFill>
                <a:latin typeface="Courier" pitchFamily="49" charset="0"/>
              </a:rPr>
              <a:t>Window.ClientBounds.Width</a:t>
            </a:r>
            <a:r>
              <a:rPr lang="en-US" sz="2200" dirty="0" smtClean="0">
                <a:solidFill>
                  <a:srgbClr val="FF0000"/>
                </a:solidFill>
                <a:latin typeface="Courier" pitchFamily="49" charset="0"/>
              </a:rPr>
              <a:t>/2) – (</a:t>
            </a:r>
            <a:r>
              <a:rPr lang="en-US" sz="2200" dirty="0" err="1" smtClean="0">
                <a:solidFill>
                  <a:srgbClr val="FF0000"/>
                </a:solidFill>
                <a:latin typeface="Courier" pitchFamily="49" charset="0"/>
              </a:rPr>
              <a:t>texture.Width</a:t>
            </a:r>
            <a:r>
              <a:rPr lang="en-US" sz="2200" dirty="0" smtClean="0">
                <a:solidFill>
                  <a:srgbClr val="FF0000"/>
                </a:solidFill>
                <a:latin typeface="Courier" pitchFamily="49" charset="0"/>
              </a:rPr>
              <a:t>/2), (</a:t>
            </a:r>
            <a:r>
              <a:rPr lang="en-US" sz="2200" dirty="0" err="1" smtClean="0">
                <a:solidFill>
                  <a:srgbClr val="FF0000"/>
                </a:solidFill>
                <a:latin typeface="Courier" pitchFamily="49" charset="0"/>
              </a:rPr>
              <a:t>Window.ClientBounds.Height</a:t>
            </a:r>
            <a:r>
              <a:rPr lang="en-US" sz="2200" dirty="0" smtClean="0">
                <a:solidFill>
                  <a:srgbClr val="FF0000"/>
                </a:solidFill>
                <a:latin typeface="Courier" pitchFamily="49" charset="0"/>
              </a:rPr>
              <a:t>/2) – (</a:t>
            </a:r>
            <a:r>
              <a:rPr lang="en-US" sz="2200" dirty="0" err="1" smtClean="0">
                <a:solidFill>
                  <a:srgbClr val="FF0000"/>
                </a:solidFill>
                <a:latin typeface="Courier" pitchFamily="49" charset="0"/>
              </a:rPr>
              <a:t>texture.Height</a:t>
            </a:r>
            <a:r>
              <a:rPr lang="en-US" sz="2200" dirty="0" smtClean="0">
                <a:solidFill>
                  <a:srgbClr val="FF0000"/>
                </a:solidFill>
                <a:latin typeface="Courier" pitchFamily="49" charset="0"/>
              </a:rPr>
              <a:t>/2)), </a:t>
            </a:r>
            <a:r>
              <a:rPr lang="en-US" sz="2200" dirty="0" err="1" smtClean="0">
                <a:solidFill>
                  <a:srgbClr val="FF0000"/>
                </a:solidFill>
                <a:latin typeface="Courier" pitchFamily="49" charset="0"/>
              </a:rPr>
              <a:t>Color.White</a:t>
            </a:r>
            <a:r>
              <a:rPr lang="en-US" sz="2200" dirty="0" smtClean="0">
                <a:solidFill>
                  <a:srgbClr val="FF0000"/>
                </a:solidFill>
                <a:latin typeface="Courier" pitchFamily="49" charset="0"/>
              </a:rPr>
              <a:t>);</a:t>
            </a:r>
            <a:endParaRPr lang="en-US" sz="2200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559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709</Words>
  <Application>Microsoft Office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Sprites, User Input, and Collision</vt:lpstr>
      <vt:lpstr>Basic XNA Game</vt:lpstr>
      <vt:lpstr>Game Loops</vt:lpstr>
      <vt:lpstr>Registering vs Polling</vt:lpstr>
      <vt:lpstr>Game State</vt:lpstr>
      <vt:lpstr>PowerPoint Presentation</vt:lpstr>
      <vt:lpstr>Game Time</vt:lpstr>
      <vt:lpstr>Adding Sprites</vt:lpstr>
      <vt:lpstr>Drawing the Sprite</vt:lpstr>
      <vt:lpstr>Additional Options</vt:lpstr>
      <vt:lpstr>Layer Depth</vt:lpstr>
      <vt:lpstr>Moving Sprites</vt:lpstr>
      <vt:lpstr>Sprite Sheets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Sprites, User Input, and Collision</dc:title>
  <dc:creator>Bridget Blodgett</dc:creator>
  <cp:lastModifiedBy>Bridget Blodgett</cp:lastModifiedBy>
  <cp:revision>6</cp:revision>
  <dcterms:created xsi:type="dcterms:W3CDTF">2014-09-22T17:06:46Z</dcterms:created>
  <dcterms:modified xsi:type="dcterms:W3CDTF">2014-09-22T17:56:26Z</dcterms:modified>
</cp:coreProperties>
</file>