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63" r:id="rId3"/>
    <p:sldId id="257" r:id="rId4"/>
    <p:sldId id="258" r:id="rId5"/>
    <p:sldId id="259" r:id="rId6"/>
    <p:sldId id="265" r:id="rId7"/>
    <p:sldId id="270" r:id="rId8"/>
    <p:sldId id="267" r:id="rId9"/>
    <p:sldId id="289" r:id="rId10"/>
    <p:sldId id="268" r:id="rId11"/>
    <p:sldId id="269" r:id="rId12"/>
    <p:sldId id="271" r:id="rId13"/>
    <p:sldId id="288" r:id="rId14"/>
    <p:sldId id="272" r:id="rId15"/>
    <p:sldId id="273" r:id="rId16"/>
    <p:sldId id="274" r:id="rId17"/>
    <p:sldId id="275" r:id="rId18"/>
    <p:sldId id="260" r:id="rId19"/>
    <p:sldId id="261" r:id="rId20"/>
    <p:sldId id="26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114" d="100"/>
          <a:sy n="114" d="100"/>
        </p:scale>
        <p:origin x="-9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F589B-0B9A-493A-A498-7FD80F9CAB7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7B945-7886-4033-8C78-14EA590F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95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B945-7886-4033-8C78-14EA590F03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32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FDD1-BE92-41AC-A7BE-BABB9FB282E1}" type="datetime1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49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E1FE-C65F-48B6-8163-A5DE3FF86FC1}" type="datetime1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2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6F6F-E30D-4DBA-A8E3-94F4B8576ADB}" type="datetime1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1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92C-A26A-4307-A2DC-778EEF34CBA2}" type="datetime1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0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26F8-675D-4114-AD53-BBE959FF9E50}" type="datetime1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1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E6E7-6AA6-4BC9-B418-61DE0E88FAA3}" type="datetime1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D23F-6CCF-453E-A62C-68E521D2FC3C}" type="datetime1">
              <a:rPr lang="en-US" smtClean="0"/>
              <a:t>9/4/2014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3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56-4735-4184-A4F9-93B768C1360E}" type="datetime1">
              <a:rPr lang="en-US" smtClean="0"/>
              <a:t>9/4/2014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9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164-F0FD-4FC6-B1BE-F7CD24F59A17}" type="datetime1">
              <a:rPr lang="en-US" smtClean="0"/>
              <a:t>9/4/2014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4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C2B-77F6-4BB7-9A51-43CB2ACFF02D}" type="datetime1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0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E05-F579-4FE8-8EC4-22C51D20A319}" type="datetime1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3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83375-6F68-4CF2-9445-FA37F73410D8}" type="datetime1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1FFB1-C0A8-4EFF-A12E-4DA4E464C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p.net/manual/en/language.exceptions.php" TargetMode="External"/><Relationship Id="rId13" Type="http://schemas.openxmlformats.org/officeDocument/2006/relationships/hyperlink" Target="http://www.php.net/manual/en/control-structures.declare.php" TargetMode="External"/><Relationship Id="rId18" Type="http://schemas.openxmlformats.org/officeDocument/2006/relationships/hyperlink" Target="http://www.php.net/manual/en/language.oop5.final.php" TargetMode="External"/><Relationship Id="rId26" Type="http://schemas.openxmlformats.org/officeDocument/2006/relationships/hyperlink" Target="http://www.php.net/manual/en/language.namespaces.php" TargetMode="External"/><Relationship Id="rId3" Type="http://schemas.openxmlformats.org/officeDocument/2006/relationships/hyperlink" Target="http://www.php.net/manual/en/language.operators.logical.php" TargetMode="External"/><Relationship Id="rId21" Type="http://schemas.openxmlformats.org/officeDocument/2006/relationships/hyperlink" Target="http://www.php.net/manual/en/language.variables.scope.php" TargetMode="External"/><Relationship Id="rId7" Type="http://schemas.openxmlformats.org/officeDocument/2006/relationships/hyperlink" Target="http://www.php.net/manual/en/control-structures.switch.php" TargetMode="External"/><Relationship Id="rId12" Type="http://schemas.openxmlformats.org/officeDocument/2006/relationships/hyperlink" Target="http://www.php.net/manual/en/control-structures.continue.php" TargetMode="External"/><Relationship Id="rId17" Type="http://schemas.openxmlformats.org/officeDocument/2006/relationships/hyperlink" Target="http://www.php.net/manual/en/control-structures.alternative-syntax.php" TargetMode="External"/><Relationship Id="rId25" Type="http://schemas.openxmlformats.org/officeDocument/2006/relationships/hyperlink" Target="http://www.php.net/manual/en/language.operators.type.php" TargetMode="External"/><Relationship Id="rId2" Type="http://schemas.openxmlformats.org/officeDocument/2006/relationships/hyperlink" Target="http://www.php.net/manual/en/language.oop5.abstract.php" TargetMode="External"/><Relationship Id="rId16" Type="http://schemas.openxmlformats.org/officeDocument/2006/relationships/hyperlink" Target="http://www.php.net/manual/en/control-structures.elseif.php" TargetMode="External"/><Relationship Id="rId20" Type="http://schemas.openxmlformats.org/officeDocument/2006/relationships/hyperlink" Target="http://www.php.net/manual/en/functions.user-defined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p.net/manual/en/control-structures.break.php" TargetMode="External"/><Relationship Id="rId11" Type="http://schemas.openxmlformats.org/officeDocument/2006/relationships/hyperlink" Target="http://www.php.net/manual/en/language.oop5.constants.php" TargetMode="External"/><Relationship Id="rId24" Type="http://schemas.openxmlformats.org/officeDocument/2006/relationships/hyperlink" Target="http://www.php.net/manual/en/language.oop5.interfaces.php" TargetMode="External"/><Relationship Id="rId5" Type="http://schemas.openxmlformats.org/officeDocument/2006/relationships/hyperlink" Target="http://www.php.net/manual/en/control-structures.foreach.php" TargetMode="External"/><Relationship Id="rId15" Type="http://schemas.openxmlformats.org/officeDocument/2006/relationships/hyperlink" Target="http://www.php.net/manual/en/control-structures.else.php" TargetMode="External"/><Relationship Id="rId23" Type="http://schemas.openxmlformats.org/officeDocument/2006/relationships/hyperlink" Target="http://www.php.net/manual/en/control-structures.if.php" TargetMode="External"/><Relationship Id="rId28" Type="http://schemas.openxmlformats.org/officeDocument/2006/relationships/hyperlink" Target="http://www.php.net/manual/en/control-structures.while.php" TargetMode="External"/><Relationship Id="rId10" Type="http://schemas.openxmlformats.org/officeDocument/2006/relationships/hyperlink" Target="http://www.php.net/manual/en/language.oop5.cloning.php" TargetMode="External"/><Relationship Id="rId19" Type="http://schemas.openxmlformats.org/officeDocument/2006/relationships/hyperlink" Target="http://www.php.net/manual/en/control-structures.for.php" TargetMode="External"/><Relationship Id="rId4" Type="http://schemas.openxmlformats.org/officeDocument/2006/relationships/hyperlink" Target="http://www.php.net/manual/en/function.array.php" TargetMode="External"/><Relationship Id="rId9" Type="http://schemas.openxmlformats.org/officeDocument/2006/relationships/hyperlink" Target="http://www.php.net/manual/en/keyword.class.php" TargetMode="External"/><Relationship Id="rId14" Type="http://schemas.openxmlformats.org/officeDocument/2006/relationships/hyperlink" Target="http://www.php.net/manual/en/control-structures.do.while.php" TargetMode="External"/><Relationship Id="rId22" Type="http://schemas.openxmlformats.org/officeDocument/2006/relationships/hyperlink" Target="http://www.php.net/manual/en/control-structures.goto.php" TargetMode="External"/><Relationship Id="rId27" Type="http://schemas.openxmlformats.org/officeDocument/2006/relationships/hyperlink" Target="http://www.php.net/manual/en/language.oop5.visibility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p.net/manual/en/function.list.php" TargetMode="External"/><Relationship Id="rId13" Type="http://schemas.openxmlformats.org/officeDocument/2006/relationships/hyperlink" Target="http://www.php.net/manual/en/language.namespaces.php" TargetMode="External"/><Relationship Id="rId3" Type="http://schemas.openxmlformats.org/officeDocument/2006/relationships/hyperlink" Target="http://www.php.net/manual/en/function.echo.php" TargetMode="External"/><Relationship Id="rId7" Type="http://schemas.openxmlformats.org/officeDocument/2006/relationships/hyperlink" Target="http://www.php.net/manual/en/function.isset.php" TargetMode="External"/><Relationship Id="rId12" Type="http://schemas.openxmlformats.org/officeDocument/2006/relationships/hyperlink" Target="http://www.php.net/manual/en/language.constants.predefined.php" TargetMode="External"/><Relationship Id="rId2" Type="http://schemas.openxmlformats.org/officeDocument/2006/relationships/hyperlink" Target="http://www.php.net/manual/en/function.di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p.net/manual/en/function.eval.php" TargetMode="External"/><Relationship Id="rId11" Type="http://schemas.openxmlformats.org/officeDocument/2006/relationships/hyperlink" Target="http://www.php.net/manual/en/function.halt-compiler.php" TargetMode="External"/><Relationship Id="rId5" Type="http://schemas.openxmlformats.org/officeDocument/2006/relationships/hyperlink" Target="http://www.php.net/manual/en/function.exit.php" TargetMode="External"/><Relationship Id="rId10" Type="http://schemas.openxmlformats.org/officeDocument/2006/relationships/hyperlink" Target="http://www.php.net/manual/en/function.unset.php" TargetMode="External"/><Relationship Id="rId4" Type="http://schemas.openxmlformats.org/officeDocument/2006/relationships/hyperlink" Target="http://www.php.net/manual/en/function.empty.php" TargetMode="External"/><Relationship Id="rId9" Type="http://schemas.openxmlformats.org/officeDocument/2006/relationships/hyperlink" Target="http://www.php.net/manual/en/function.print.php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PHP?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IDIA 618.185</a:t>
            </a:r>
          </a:p>
          <a:p>
            <a:r>
              <a:rPr lang="en-US" dirty="0" smtClean="0"/>
              <a:t>Fall 2014</a:t>
            </a:r>
            <a:endParaRPr lang="en-US" dirty="0" smtClean="0"/>
          </a:p>
          <a:p>
            <a:r>
              <a:rPr lang="en-US" dirty="0" smtClean="0"/>
              <a:t>Bridget M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920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Syntaxes?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 is the grammar of computer languages</a:t>
            </a:r>
          </a:p>
          <a:p>
            <a:pPr lvl="1"/>
            <a:r>
              <a:rPr lang="en-US" dirty="0" smtClean="0"/>
              <a:t>PHP draws upon two main types</a:t>
            </a:r>
          </a:p>
          <a:p>
            <a:r>
              <a:rPr lang="en-US" dirty="0" smtClean="0"/>
              <a:t>C Syntax</a:t>
            </a:r>
          </a:p>
          <a:p>
            <a:pPr lvl="1"/>
            <a:r>
              <a:rPr lang="en-US" dirty="0" smtClean="0"/>
              <a:t>Use of curly brackets, semicolons, role of whitespace</a:t>
            </a:r>
          </a:p>
          <a:p>
            <a:r>
              <a:rPr lang="en-US" dirty="0" err="1" smtClean="0"/>
              <a:t>perl</a:t>
            </a:r>
            <a:r>
              <a:rPr lang="en-US" dirty="0" smtClean="0"/>
              <a:t> Syntax</a:t>
            </a:r>
          </a:p>
          <a:p>
            <a:pPr lvl="1"/>
            <a:r>
              <a:rPr lang="en-US" dirty="0" smtClean="0"/>
              <a:t>$ to being variable names, associative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21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 of PHP*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a responsible and intelligent programmer</a:t>
            </a:r>
          </a:p>
          <a:p>
            <a:r>
              <a:rPr lang="en-US" dirty="0" smtClean="0"/>
              <a:t>You know what you want to do</a:t>
            </a:r>
          </a:p>
          <a:p>
            <a:r>
              <a:rPr lang="en-US" dirty="0" smtClean="0"/>
              <a:t>Some flexibility in syntax is OK – style choices are OK</a:t>
            </a:r>
          </a:p>
          <a:p>
            <a:r>
              <a:rPr lang="en-US" dirty="0" smtClean="0"/>
              <a:t>Lets make this as convenient as possible</a:t>
            </a:r>
          </a:p>
          <a:p>
            <a:r>
              <a:rPr lang="en-US" dirty="0" smtClean="0"/>
              <a:t>Sometimes errors fail silently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7772400" cy="365125"/>
          </a:xfrm>
        </p:spPr>
        <p:txBody>
          <a:bodyPr/>
          <a:lstStyle/>
          <a:p>
            <a:r>
              <a:rPr lang="en-US" dirty="0" smtClean="0"/>
              <a:t>*As borrowed from http://www-personal.umich.edu/~csev/courses/f11/si572/lectures/PHP-03-PHP.pdf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6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Needed For PHP?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Ideally just ending a file in .</a:t>
            </a:r>
            <a:r>
              <a:rPr lang="en-US" dirty="0" err="1" smtClean="0"/>
              <a:t>php</a:t>
            </a:r>
            <a:r>
              <a:rPr lang="en-US" dirty="0" smtClean="0"/>
              <a:t> makes it a PHP file, even if all the content is HTML</a:t>
            </a:r>
          </a:p>
          <a:p>
            <a:r>
              <a:rPr lang="en-US" dirty="0" smtClean="0"/>
              <a:t>Beyond that the &lt;?</a:t>
            </a:r>
            <a:r>
              <a:rPr lang="en-US" dirty="0" err="1" smtClean="0"/>
              <a:t>php</a:t>
            </a:r>
            <a:r>
              <a:rPr lang="en-US" dirty="0" smtClean="0"/>
              <a:t> and ?&gt; tags are needed to indicate sections that contain PHP code (so the parser knows when to start reading)</a:t>
            </a:r>
          </a:p>
          <a:p>
            <a:r>
              <a:rPr lang="en-US" dirty="0" smtClean="0"/>
              <a:t>All the HTML in a page can be output from within these PHP tags or the tags can be embedded within the 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60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 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this class most of our PHP will be embedded in a basic HTML page</a:t>
            </a:r>
          </a:p>
          <a:p>
            <a:pPr lvl="1"/>
            <a:r>
              <a:rPr lang="en-US" dirty="0" smtClean="0"/>
              <a:t>Although pages of “pure” PHP will also work</a:t>
            </a:r>
          </a:p>
          <a:p>
            <a:r>
              <a:rPr lang="en-US" dirty="0" smtClean="0"/>
              <a:t>Embedding your PHP code is useful because it allows for some styling to be applied to the output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88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305800" cy="2057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&lt;BODY&gt;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&lt;p&gt;I am going to say hello. &lt;?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echo “Hello”; 	?&gt;&lt;/p&gt;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14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3276600"/>
            <a:ext cx="8305800" cy="2667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echo “&lt;HTML&gt;”;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echo “&lt;BODY&gt;”;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echo “&lt;p&gt;I am going to say hello.”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echo “Hello!”;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echo “&lt;/p&gt;”;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echo “&lt;/BODY&gt;”;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echo “&lt;/HTML&gt;”;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?&gt;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1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 are extremely important</a:t>
            </a:r>
          </a:p>
          <a:p>
            <a:pPr lvl="1"/>
            <a:r>
              <a:rPr lang="en-US" dirty="0" smtClean="0"/>
              <a:t>They allow others to understand what each part of your code does</a:t>
            </a:r>
          </a:p>
          <a:p>
            <a:pPr lvl="1"/>
            <a:r>
              <a:rPr lang="en-US" dirty="0" smtClean="0"/>
              <a:t>They allow you to remember what you were trying to do</a:t>
            </a:r>
          </a:p>
          <a:p>
            <a:pPr lvl="1"/>
            <a:r>
              <a:rPr lang="en-US" dirty="0" smtClean="0"/>
              <a:t>They can often act as the basis for a guide or user manual for other who may need to edit/update your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11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comments</a:t>
            </a:r>
          </a:p>
          <a:p>
            <a:pPr lvl="1"/>
            <a:r>
              <a:rPr lang="en-US" dirty="0" smtClean="0"/>
              <a:t>Single Line \\</a:t>
            </a:r>
          </a:p>
          <a:p>
            <a:pPr lvl="2"/>
            <a:r>
              <a:rPr lang="en-US" dirty="0" smtClean="0"/>
              <a:t>Good for removing a single line of code</a:t>
            </a:r>
          </a:p>
          <a:p>
            <a:pPr lvl="2"/>
            <a:r>
              <a:rPr lang="en-US" dirty="0" smtClean="0"/>
              <a:t>Adds literal comments to the end of a line of code</a:t>
            </a:r>
          </a:p>
          <a:p>
            <a:pPr lvl="1"/>
            <a:r>
              <a:rPr lang="en-US" dirty="0" smtClean="0"/>
              <a:t>Multi-line /*  */</a:t>
            </a:r>
          </a:p>
          <a:p>
            <a:pPr lvl="2"/>
            <a:r>
              <a:rPr lang="en-US" dirty="0" smtClean="0"/>
              <a:t>Good for removing blocks of code (that may not be working)</a:t>
            </a:r>
          </a:p>
          <a:p>
            <a:pPr lvl="2"/>
            <a:r>
              <a:rPr lang="en-US" dirty="0" smtClean="0"/>
              <a:t>Can’t be nested (one put around another)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0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Semicolons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PHP statement must end with a semicolon</a:t>
            </a:r>
          </a:p>
          <a:p>
            <a:r>
              <a:rPr lang="en-US" dirty="0" smtClean="0"/>
              <a:t>If the PHP parser doesn’t see one it will assume each line is connected </a:t>
            </a:r>
          </a:p>
          <a:p>
            <a:pPr lvl="1"/>
            <a:r>
              <a:rPr lang="en-US" dirty="0" smtClean="0"/>
              <a:t>Results in weird output and errors</a:t>
            </a:r>
          </a:p>
          <a:p>
            <a:r>
              <a:rPr lang="en-US" dirty="0" smtClean="0"/>
              <a:t>Single most common error when programming in 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48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Must have a $ before their name</a:t>
            </a:r>
          </a:p>
          <a:p>
            <a:r>
              <a:rPr lang="en-US" dirty="0" smtClean="0"/>
              <a:t>Can contain a-z, A-Z, 0-9, or start with _</a:t>
            </a:r>
          </a:p>
          <a:p>
            <a:r>
              <a:rPr lang="en-US" dirty="0" smtClean="0"/>
              <a:t>Capitalization matters!</a:t>
            </a:r>
          </a:p>
          <a:p>
            <a:pPr lvl="1"/>
            <a:r>
              <a:rPr lang="en-US" dirty="0" smtClean="0"/>
              <a:t>$Class, $class, $CLASS, $</a:t>
            </a:r>
            <a:r>
              <a:rPr lang="en-US" dirty="0" err="1" smtClean="0"/>
              <a:t>ClAsS</a:t>
            </a:r>
            <a:r>
              <a:rPr lang="en-US" dirty="0" smtClean="0"/>
              <a:t> are all different variables</a:t>
            </a:r>
          </a:p>
          <a:p>
            <a:r>
              <a:rPr lang="en-US" dirty="0" smtClean="0"/>
              <a:t>Spelling Matters</a:t>
            </a:r>
          </a:p>
          <a:p>
            <a:pPr lvl="1"/>
            <a:r>
              <a:rPr lang="en-US" dirty="0" smtClean="0"/>
              <a:t>From the book </a:t>
            </a:r>
            <a:r>
              <a:rPr lang="en-US" dirty="0" err="1" smtClean="0"/>
              <a:t>Referer</a:t>
            </a:r>
            <a:r>
              <a:rPr lang="en-US" dirty="0" smtClean="0"/>
              <a:t> and Referrer are two different names</a:t>
            </a:r>
          </a:p>
          <a:p>
            <a:r>
              <a:rPr lang="en-US" dirty="0" smtClean="0"/>
              <a:t>Reserved words cannot be 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00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Keywords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11360"/>
              </p:ext>
            </p:extLst>
          </p:nvPr>
        </p:nvGraphicFramePr>
        <p:xfrm>
          <a:off x="381002" y="1589352"/>
          <a:ext cx="8382000" cy="454042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495027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hlinkClick r:id="rId2"/>
                        </a:rPr>
                        <a:t>abstract</a:t>
                      </a:r>
                      <a:r>
                        <a:rPr lang="en-US" sz="1400" dirty="0"/>
                        <a:t> (as of PHP 5)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3"/>
                        </a:rPr>
                        <a:t>and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4"/>
                        </a:rPr>
                        <a:t>array()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5"/>
                        </a:rPr>
                        <a:t>as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6"/>
                        </a:rPr>
                        <a:t>break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</a:tr>
              <a:tr h="495027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7"/>
                        </a:rPr>
                        <a:t>case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8"/>
                        </a:rPr>
                        <a:t>catch</a:t>
                      </a:r>
                      <a:r>
                        <a:rPr lang="en-US" sz="1400"/>
                        <a:t> (as of PHP 5)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cfunction (PHP 4 only)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9"/>
                        </a:rPr>
                        <a:t>class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0"/>
                        </a:rPr>
                        <a:t>clone</a:t>
                      </a:r>
                      <a:r>
                        <a:rPr lang="en-US" sz="1400"/>
                        <a:t> (as of PHP 5) </a:t>
                      </a:r>
                    </a:p>
                  </a:txBody>
                  <a:tcPr marL="70718" marR="70718" marT="35359" marB="35359" anchor="ctr"/>
                </a:tc>
              </a:tr>
              <a:tr h="282873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1"/>
                        </a:rPr>
                        <a:t>const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2"/>
                        </a:rPr>
                        <a:t>continue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3"/>
                        </a:rPr>
                        <a:t>declare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7"/>
                        </a:rPr>
                        <a:t>default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4"/>
                        </a:rPr>
                        <a:t>do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</a:tr>
              <a:tr h="282873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5"/>
                        </a:rPr>
                        <a:t>else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6"/>
                        </a:rPr>
                        <a:t>elseif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3"/>
                        </a:rPr>
                        <a:t>enddeclare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7"/>
                        </a:rPr>
                        <a:t>endfor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7"/>
                        </a:rPr>
                        <a:t>endforeach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</a:tr>
              <a:tr h="495027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7"/>
                        </a:rPr>
                        <a:t>endif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7"/>
                        </a:rPr>
                        <a:t>endswitch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7"/>
                        </a:rPr>
                        <a:t>endwhile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9"/>
                        </a:rPr>
                        <a:t>extends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8"/>
                        </a:rPr>
                        <a:t>final</a:t>
                      </a:r>
                      <a:r>
                        <a:rPr lang="en-US" sz="1400"/>
                        <a:t> (as of PHP 5) </a:t>
                      </a:r>
                    </a:p>
                  </a:txBody>
                  <a:tcPr marL="70718" marR="70718" marT="35359" marB="35359" anchor="ctr"/>
                </a:tc>
              </a:tr>
              <a:tr h="495027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19"/>
                        </a:rPr>
                        <a:t>for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5"/>
                        </a:rPr>
                        <a:t>foreach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0"/>
                        </a:rPr>
                        <a:t>function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1"/>
                        </a:rPr>
                        <a:t>global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2"/>
                        </a:rPr>
                        <a:t>goto</a:t>
                      </a:r>
                      <a:r>
                        <a:rPr lang="en-US" sz="1400"/>
                        <a:t> (as of PHP 5.3) </a:t>
                      </a:r>
                    </a:p>
                  </a:txBody>
                  <a:tcPr marL="70718" marR="70718" marT="35359" marB="35359" anchor="ctr"/>
                </a:tc>
              </a:tr>
              <a:tr h="495027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3"/>
                        </a:rPr>
                        <a:t>if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4"/>
                        </a:rPr>
                        <a:t>implements</a:t>
                      </a:r>
                      <a:r>
                        <a:rPr lang="en-US" sz="1400"/>
                        <a:t> (as of PHP 5)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4"/>
                        </a:rPr>
                        <a:t>interface</a:t>
                      </a:r>
                      <a:r>
                        <a:rPr lang="en-US" sz="1400"/>
                        <a:t> (as of PHP 5)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5"/>
                        </a:rPr>
                        <a:t>instanceof</a:t>
                      </a:r>
                      <a:r>
                        <a:rPr lang="en-US" sz="1400"/>
                        <a:t> (as of PHP 5)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0718" marR="70718" marT="35359" marB="35359"/>
                </a:tc>
              </a:tr>
              <a:tr h="495027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6"/>
                        </a:rPr>
                        <a:t>namespace</a:t>
                      </a:r>
                      <a:r>
                        <a:rPr lang="en-US" sz="1400"/>
                        <a:t> (as of PHP 5.3)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9"/>
                        </a:rPr>
                        <a:t>new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old_function (PHP 4 only)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3"/>
                        </a:rPr>
                        <a:t>or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7"/>
                        </a:rPr>
                        <a:t>private</a:t>
                      </a:r>
                      <a:r>
                        <a:rPr lang="en-US" sz="1400"/>
                        <a:t> (as of PHP 5) </a:t>
                      </a:r>
                    </a:p>
                  </a:txBody>
                  <a:tcPr marL="70718" marR="70718" marT="35359" marB="35359" anchor="ctr"/>
                </a:tc>
              </a:tr>
              <a:tr h="495027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7"/>
                        </a:rPr>
                        <a:t>protected</a:t>
                      </a:r>
                      <a:r>
                        <a:rPr lang="en-US" sz="1400"/>
                        <a:t> (as of PHP 5)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7"/>
                        </a:rPr>
                        <a:t>public</a:t>
                      </a:r>
                      <a:r>
                        <a:rPr lang="en-US" sz="1400"/>
                        <a:t> (as of PHP 5)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1"/>
                        </a:rPr>
                        <a:t>static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7"/>
                        </a:rPr>
                        <a:t>switch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8"/>
                        </a:rPr>
                        <a:t>throw</a:t>
                      </a:r>
                      <a:r>
                        <a:rPr lang="en-US" sz="1400"/>
                        <a:t> (as of PHP 5) </a:t>
                      </a:r>
                    </a:p>
                  </a:txBody>
                  <a:tcPr marL="70718" marR="70718" marT="35359" marB="35359" anchor="ctr"/>
                </a:tc>
              </a:tr>
              <a:tr h="495027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8"/>
                        </a:rPr>
                        <a:t>try</a:t>
                      </a:r>
                      <a:r>
                        <a:rPr lang="en-US" sz="1400"/>
                        <a:t> (as of PHP 5)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6"/>
                        </a:rPr>
                        <a:t>use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9"/>
                        </a:rPr>
                        <a:t>var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hlinkClick r:id="rId28"/>
                        </a:rPr>
                        <a:t>while</a:t>
                      </a:r>
                      <a:r>
                        <a:rPr lang="en-US" sz="1400"/>
                        <a:t> </a:t>
                      </a:r>
                    </a:p>
                  </a:txBody>
                  <a:tcPr marL="70718" marR="70718" marT="35359" marB="3535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>
                          <a:hlinkClick r:id="rId3"/>
                        </a:rPr>
                        <a:t>xor</a:t>
                      </a:r>
                      <a:endParaRPr lang="en-US" sz="1400" dirty="0"/>
                    </a:p>
                  </a:txBody>
                  <a:tcPr marL="70718" marR="70718" marT="35359" marB="35359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5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What is PHP?</a:t>
            </a:r>
          </a:p>
          <a:p>
            <a:r>
              <a:rPr lang="en-US" dirty="0" smtClean="0"/>
              <a:t>How to use PHP?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24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Reserved Words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325504"/>
              </p:ext>
            </p:extLst>
          </p:nvPr>
        </p:nvGraphicFramePr>
        <p:xfrm>
          <a:off x="381000" y="1828800"/>
          <a:ext cx="8229600" cy="13716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2"/>
                        </a:rPr>
                        <a:t>die()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3"/>
                        </a:rPr>
                        <a:t>echo()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4"/>
                        </a:rPr>
                        <a:t>empty()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5"/>
                        </a:rPr>
                        <a:t>exit()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6"/>
                        </a:rPr>
                        <a:t>eval()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include()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include_once()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7"/>
                        </a:rPr>
                        <a:t>isset()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8"/>
                        </a:rPr>
                        <a:t>list()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require()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require_once()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return()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9"/>
                        </a:rPr>
                        <a:t>print()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10"/>
                        </a:rPr>
                        <a:t>unset()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hlinkClick r:id="rId11"/>
                        </a:rPr>
                        <a:t>__</a:t>
                      </a:r>
                      <a:r>
                        <a:rPr lang="en-US" dirty="0" err="1">
                          <a:hlinkClick r:id="rId11"/>
                        </a:rPr>
                        <a:t>halt_compiler</a:t>
                      </a:r>
                      <a:r>
                        <a:rPr lang="en-US" dirty="0">
                          <a:hlinkClick r:id="rId11"/>
                        </a:rPr>
                        <a:t>()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1371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Language constructs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181602"/>
              </p:ext>
            </p:extLst>
          </p:nvPr>
        </p:nvGraphicFramePr>
        <p:xfrm>
          <a:off x="0" y="4511040"/>
          <a:ext cx="9140636" cy="12801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844929"/>
                <a:gridCol w="1692593"/>
                <a:gridCol w="1114743"/>
                <a:gridCol w="1157605"/>
                <a:gridCol w="1733423"/>
                <a:gridCol w="1597343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12"/>
                        </a:rPr>
                        <a:t>__CLASS__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hlinkClick r:id="rId12"/>
                        </a:rPr>
                        <a:t>__DIR</a:t>
                      </a:r>
                      <a:r>
                        <a:rPr lang="en-US" dirty="0" smtClean="0">
                          <a:hlinkClick r:id="rId12"/>
                        </a:rPr>
                        <a:t>__</a:t>
                      </a:r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 </a:t>
                      </a:r>
                      <a:r>
                        <a:rPr lang="en-US" dirty="0"/>
                        <a:t>(as of PHP 5.3)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12"/>
                        </a:rPr>
                        <a:t>__FILE__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12"/>
                        </a:rPr>
                        <a:t>__LINE__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12"/>
                        </a:rPr>
                        <a:t>__FUNCTION__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hlinkClick r:id="rId12"/>
                        </a:rPr>
                        <a:t>__METHOD__</a:t>
                      </a:r>
                      <a:r>
                        <a:rPr lang="en-US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hlinkClick r:id="rId13"/>
                        </a:rPr>
                        <a:t>__NAMESPACE</a:t>
                      </a:r>
                      <a:r>
                        <a:rPr lang="en-US" dirty="0" smtClean="0">
                          <a:hlinkClick r:id="rId13"/>
                        </a:rPr>
                        <a:t>__</a:t>
                      </a:r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 </a:t>
                      </a:r>
                      <a:r>
                        <a:rPr lang="en-US" dirty="0"/>
                        <a:t>(as of PHP 5.3)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4307" y="3810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Compile-time constants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50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are one type of variable</a:t>
            </a:r>
          </a:p>
          <a:p>
            <a:pPr lvl="1"/>
            <a:r>
              <a:rPr lang="en-US" dirty="0" smtClean="0"/>
              <a:t>They contain letters or whole phrases</a:t>
            </a:r>
          </a:p>
          <a:p>
            <a:pPr lvl="1"/>
            <a:r>
              <a:rPr lang="en-US" dirty="0" smtClean="0"/>
              <a:t>Can be assigned directly to a variable</a:t>
            </a:r>
          </a:p>
          <a:p>
            <a:pPr lvl="1"/>
            <a:r>
              <a:rPr lang="en-US" dirty="0" smtClean="0"/>
              <a:t>Or can be read from user input (we’ll address this later)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50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doesn’t have classifications of the types of numbers that it accepts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num</a:t>
            </a:r>
            <a:r>
              <a:rPr lang="en-US" dirty="0" smtClean="0"/>
              <a:t> = 4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num</a:t>
            </a:r>
            <a:r>
              <a:rPr lang="en-US" dirty="0" smtClean="0"/>
              <a:t> = 3.14</a:t>
            </a:r>
          </a:p>
          <a:p>
            <a:r>
              <a:rPr lang="en-US" dirty="0" smtClean="0"/>
              <a:t>Both are equally valid as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97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0"/>
            <a:ext cx="4495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Method of storing larger amounts of information that is related in some way</a:t>
            </a:r>
          </a:p>
          <a:p>
            <a:r>
              <a:rPr lang="en-US" dirty="0" smtClean="0"/>
              <a:t>e.g. The names of your intramural team 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team = array('Bill', 'Joe', 'Mike', 'Chris', 'Jim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');</a:t>
            </a:r>
          </a:p>
          <a:p>
            <a:r>
              <a:rPr lang="en-US" dirty="0"/>
              <a:t>Arrays begin counting at 0 and go </a:t>
            </a:r>
            <a:r>
              <a:rPr lang="en-US" dirty="0" smtClean="0"/>
              <a:t>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0"/>
            <a:ext cx="3511550" cy="237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45265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N-Dimensional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600200"/>
            <a:ext cx="49530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array of arrays</a:t>
            </a:r>
          </a:p>
          <a:p>
            <a:r>
              <a:rPr lang="en-US" dirty="0" smtClean="0"/>
              <a:t>Holds multiple pieces of information </a:t>
            </a:r>
          </a:p>
          <a:p>
            <a:pPr lvl="1"/>
            <a:r>
              <a:rPr lang="en-US" dirty="0" smtClean="0"/>
              <a:t>Sometimes of different types</a:t>
            </a:r>
          </a:p>
          <a:p>
            <a:r>
              <a:rPr lang="en-US" dirty="0" smtClean="0"/>
              <a:t>Keeps the relationships between those pieces whole</a:t>
            </a:r>
          </a:p>
          <a:p>
            <a:r>
              <a:rPr lang="en-US" dirty="0" smtClean="0"/>
              <a:t>Warehouses at Amazon.com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24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98561"/>
            <a:ext cx="3505200" cy="3206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417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085260"/>
              </p:ext>
            </p:extLst>
          </p:nvPr>
        </p:nvGraphicFramePr>
        <p:xfrm>
          <a:off x="457200" y="1905000"/>
          <a:ext cx="8229600" cy="32004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Operator</a:t>
                      </a:r>
                    </a:p>
                  </a:txBody>
                  <a:tcPr anchor="b">
                    <a:lnL w="6350" cap="flat" cmpd="sng" algn="ctr">
                      <a:solidFill>
                        <a:srgbClr val="60BD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AC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0BD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59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Description</a:t>
                      </a:r>
                    </a:p>
                  </a:txBody>
                  <a:tcPr anchor="b">
                    <a:lnL w="6350" cap="flat" cmpd="sng" algn="ctr">
                      <a:solidFill>
                        <a:srgbClr val="80AC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52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AC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0A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Example</a:t>
                      </a:r>
                    </a:p>
                  </a:txBody>
                  <a:tcPr anchor="b">
                    <a:lnL w="6350" cap="flat" cmpd="sng" algn="ctr">
                      <a:solidFill>
                        <a:srgbClr val="4052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52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052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3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+</a:t>
                      </a:r>
                    </a:p>
                  </a:txBody>
                  <a:tcPr>
                    <a:lnL w="6350" cap="flat" cmpd="sng" algn="ctr">
                      <a:solidFill>
                        <a:srgbClr val="7059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0A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59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0A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Addition</a:t>
                      </a:r>
                    </a:p>
                  </a:txBody>
                  <a:tcPr>
                    <a:lnL w="6350" cap="flat" cmpd="sng" algn="ctr">
                      <a:solidFill>
                        <a:srgbClr val="700A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3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0A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+</a:t>
                      </a:r>
                      <a:r>
                        <a:rPr lang="en-US">
                          <a:effectLst/>
                        </a:rPr>
                        <a:t> 1</a:t>
                      </a:r>
                    </a:p>
                  </a:txBody>
                  <a:tcPr>
                    <a:lnL w="6350" cap="flat" cmpd="sng" algn="ctr">
                      <a:solidFill>
                        <a:srgbClr val="503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3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3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4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-</a:t>
                      </a:r>
                    </a:p>
                  </a:txBody>
                  <a:tcPr>
                    <a:lnL w="6350" cap="flat" cmpd="sng" algn="ctr">
                      <a:solidFill>
                        <a:srgbClr val="700A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9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0A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Subtraction</a:t>
                      </a:r>
                    </a:p>
                  </a:txBody>
                  <a:tcPr>
                    <a:lnL w="6350" cap="flat" cmpd="sng" algn="ctr">
                      <a:solidFill>
                        <a:srgbClr val="609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A4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E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-</a:t>
                      </a:r>
                      <a:r>
                        <a:rPr lang="en-US">
                          <a:effectLst/>
                        </a:rPr>
                        <a:t> 6</a:t>
                      </a:r>
                    </a:p>
                  </a:txBody>
                  <a:tcPr>
                    <a:lnL w="6350" cap="flat" cmpd="sng" algn="ctr">
                      <a:solidFill>
                        <a:srgbClr val="00A4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A4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4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B6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*</a:t>
                      </a:r>
                    </a:p>
                  </a:txBody>
                  <a:tcPr>
                    <a:lnL w="6350" cap="flat" cmpd="sng" algn="ctr">
                      <a:solidFill>
                        <a:srgbClr val="609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E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AF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Multiplication</a:t>
                      </a:r>
                    </a:p>
                  </a:txBody>
                  <a:tcPr>
                    <a:lnL w="6350" cap="flat" cmpd="sng" algn="ctr">
                      <a:solidFill>
                        <a:srgbClr val="60E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B6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E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0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*</a:t>
                      </a:r>
                      <a:r>
                        <a:rPr lang="en-US">
                          <a:effectLst/>
                        </a:rPr>
                        <a:t> 11</a:t>
                      </a:r>
                    </a:p>
                  </a:txBody>
                  <a:tcPr>
                    <a:lnL w="6350" cap="flat" cmpd="sng" algn="ctr">
                      <a:solidFill>
                        <a:srgbClr val="A0B6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B6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B6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9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/</a:t>
                      </a:r>
                    </a:p>
                  </a:txBody>
                  <a:tcPr>
                    <a:lnL w="6350" cap="flat" cmpd="sng" algn="ctr">
                      <a:solidFill>
                        <a:srgbClr val="F0AF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0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AF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0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Division</a:t>
                      </a:r>
                    </a:p>
                  </a:txBody>
                  <a:tcPr>
                    <a:lnL w="6350" cap="flat" cmpd="sng" algn="ctr">
                      <a:solidFill>
                        <a:srgbClr val="900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9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0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E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/</a:t>
                      </a:r>
                      <a:r>
                        <a:rPr lang="en-US">
                          <a:effectLst/>
                        </a:rPr>
                        <a:t> 4</a:t>
                      </a:r>
                    </a:p>
                  </a:txBody>
                  <a:tcPr>
                    <a:lnL w="6350" cap="flat" cmpd="sng" algn="ctr">
                      <a:solidFill>
                        <a:srgbClr val="209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9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9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%</a:t>
                      </a:r>
                    </a:p>
                  </a:txBody>
                  <a:tcPr>
                    <a:lnL w="6350" cap="flat" cmpd="sng" algn="ctr">
                      <a:solidFill>
                        <a:srgbClr val="900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E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0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06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Modulus (division remainder)</a:t>
                      </a:r>
                    </a:p>
                  </a:txBody>
                  <a:tcPr>
                    <a:lnL w="6350" cap="flat" cmpd="sng" algn="ctr">
                      <a:solidFill>
                        <a:srgbClr val="60E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E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9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%</a:t>
                      </a:r>
                      <a:r>
                        <a:rPr lang="en-US">
                          <a:effectLst/>
                        </a:rPr>
                        <a:t> 9</a:t>
                      </a:r>
                    </a:p>
                  </a:txBody>
                  <a:tcPr>
                    <a:lnL w="6350" cap="flat" cmpd="sng" algn="ctr">
                      <a:solidFill>
                        <a:srgbClr val="8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44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++</a:t>
                      </a:r>
                    </a:p>
                  </a:txBody>
                  <a:tcPr>
                    <a:lnL w="6350" cap="flat" cmpd="sng" algn="ctr">
                      <a:solidFill>
                        <a:srgbClr val="9006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9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06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45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Increment</a:t>
                      </a:r>
                    </a:p>
                  </a:txBody>
                  <a:tcPr>
                    <a:lnL w="6350" cap="flat" cmpd="sng" algn="ctr">
                      <a:solidFill>
                        <a:srgbClr val="0039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44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9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00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effectLst/>
                          <a:latin typeface="Liberation Mono Bold"/>
                        </a:rPr>
                        <a:t>++</a:t>
                      </a:r>
                      <a:r>
                        <a:rPr lang="en-US">
                          <a:effectLst/>
                        </a:rPr>
                        <a:t>$j</a:t>
                      </a:r>
                    </a:p>
                  </a:txBody>
                  <a:tcPr>
                    <a:lnL w="6350" cap="flat" cmpd="sng" algn="ctr">
                      <a:solidFill>
                        <a:srgbClr val="D044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44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44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00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--</a:t>
                      </a:r>
                    </a:p>
                  </a:txBody>
                  <a:tcPr>
                    <a:lnL w="6350" cap="flat" cmpd="sng" algn="ctr">
                      <a:solidFill>
                        <a:srgbClr val="9045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00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45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45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Decrement</a:t>
                      </a:r>
                    </a:p>
                  </a:txBody>
                  <a:tcPr>
                    <a:lnL w="6350" cap="flat" cmpd="sng" algn="ctr">
                      <a:solidFill>
                        <a:srgbClr val="A000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00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00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00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dirty="0">
                          <a:effectLst/>
                          <a:latin typeface="Liberation Mono Bold"/>
                        </a:rPr>
                        <a:t>--</a:t>
                      </a:r>
                      <a:r>
                        <a:rPr lang="en-US" dirty="0">
                          <a:effectLst/>
                        </a:rPr>
                        <a:t>$j</a:t>
                      </a:r>
                    </a:p>
                  </a:txBody>
                  <a:tcPr>
                    <a:lnL w="6350" cap="flat" cmpd="sng" algn="ctr">
                      <a:solidFill>
                        <a:srgbClr val="5000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00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00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00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25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2400" y="556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  <a:cs typeface="Times New Roman" pitchFamily="18" charset="0"/>
              </a:rPr>
              <a:t>Table 3-1. Arithmetic operators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iberation Serif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306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400141"/>
          <a:ext cx="8229600" cy="292608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Operator</a:t>
                      </a:r>
                    </a:p>
                  </a:txBody>
                  <a:tcPr anchor="b">
                    <a:lnL w="6350" cap="flat" cmpd="sng" algn="ctr">
                      <a:solidFill>
                        <a:srgbClr val="3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A4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Example</a:t>
                      </a:r>
                    </a:p>
                  </a:txBody>
                  <a:tcPr anchor="b">
                    <a:lnL w="6350" cap="flat" cmpd="sng" algn="ctr">
                      <a:solidFill>
                        <a:srgbClr val="F0A4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0A4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Equivalent to</a:t>
                      </a:r>
                    </a:p>
                  </a:txBody>
                  <a:tcPr anchor="b">
                    <a:lnL w="6350" cap="flat" cmpd="sng" algn="ctr">
                      <a:solidFill>
                        <a:srgbClr val="0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=</a:t>
                      </a:r>
                    </a:p>
                  </a:txBody>
                  <a:tcPr>
                    <a:lnL w="6350" cap="flat" cmpd="sng" algn="ctr">
                      <a:solidFill>
                        <a:srgbClr val="1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=</a:t>
                      </a:r>
                      <a:r>
                        <a:rPr lang="en-US">
                          <a:effectLst/>
                        </a:rPr>
                        <a:t> 15</a:t>
                      </a:r>
                    </a:p>
                  </a:txBody>
                  <a:tcPr>
                    <a:lnL w="6350" cap="flat" cmpd="sng" algn="ctr">
                      <a:solidFill>
                        <a:srgbClr val="4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 = 15</a:t>
                      </a:r>
                    </a:p>
                  </a:txBody>
                  <a:tcPr>
                    <a:lnL w="6350" cap="flat" cmpd="sng" algn="ctr">
                      <a:solidFill>
                        <a:srgbClr val="A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+=</a:t>
                      </a:r>
                    </a:p>
                  </a:txBody>
                  <a:tcPr>
                    <a:lnL w="6350" cap="flat" cmpd="sng" algn="ctr">
                      <a:solidFill>
                        <a:srgbClr val="4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+=</a:t>
                      </a:r>
                      <a:r>
                        <a:rPr lang="en-US">
                          <a:effectLst/>
                        </a:rPr>
                        <a:t> 5</a:t>
                      </a:r>
                    </a:p>
                  </a:txBody>
                  <a:tcPr>
                    <a:lnL w="6350" cap="flat" cmpd="sng" algn="ctr">
                      <a:solidFill>
                        <a:srgbClr val="5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 = $j + 5</a:t>
                      </a:r>
                    </a:p>
                  </a:txBody>
                  <a:tcPr>
                    <a:lnL w="6350" cap="flat" cmpd="sng" algn="ctr">
                      <a:solidFill>
                        <a:srgbClr val="9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-=</a:t>
                      </a:r>
                    </a:p>
                  </a:txBody>
                  <a:tcPr>
                    <a:lnL w="6350" cap="flat" cmpd="sng" algn="ctr">
                      <a:solidFill>
                        <a:srgbClr val="9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7E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-=</a:t>
                      </a:r>
                      <a:r>
                        <a:rPr lang="en-US">
                          <a:effectLst/>
                        </a:rPr>
                        <a:t> 3</a:t>
                      </a:r>
                    </a:p>
                  </a:txBody>
                  <a:tcPr>
                    <a:lnL w="6350" cap="flat" cmpd="sng" algn="ctr">
                      <a:solidFill>
                        <a:srgbClr val="4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 = $j - 3</a:t>
                      </a:r>
                    </a:p>
                  </a:txBody>
                  <a:tcPr>
                    <a:lnL w="6350" cap="flat" cmpd="sng" algn="ctr">
                      <a:solidFill>
                        <a:srgbClr val="8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*=</a:t>
                      </a:r>
                    </a:p>
                  </a:txBody>
                  <a:tcPr>
                    <a:lnL w="6350" cap="flat" cmpd="sng" algn="ctr">
                      <a:solidFill>
                        <a:srgbClr val="8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*=</a:t>
                      </a:r>
                      <a:r>
                        <a:rPr lang="en-US">
                          <a:effectLst/>
                        </a:rPr>
                        <a:t> 8</a:t>
                      </a:r>
                    </a:p>
                  </a:txBody>
                  <a:tcPr>
                    <a:lnL w="6350" cap="flat" cmpd="sng" algn="ctr">
                      <a:solidFill>
                        <a:srgbClr val="1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7D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 = $j * 8</a:t>
                      </a:r>
                    </a:p>
                  </a:txBody>
                  <a:tcPr>
                    <a:lnL w="6350" cap="flat" cmpd="sng" algn="ctr">
                      <a:solidFill>
                        <a:srgbClr val="F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7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/=</a:t>
                      </a:r>
                    </a:p>
                  </a:txBody>
                  <a:tcPr>
                    <a:lnL w="6350" cap="flat" cmpd="sng" algn="ctr">
                      <a:solidFill>
                        <a:srgbClr val="F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7D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7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/=</a:t>
                      </a:r>
                      <a:r>
                        <a:rPr lang="en-US">
                          <a:effectLst/>
                        </a:rPr>
                        <a:t> 16</a:t>
                      </a:r>
                    </a:p>
                  </a:txBody>
                  <a:tcPr>
                    <a:lnL w="6350" cap="flat" cmpd="sng" algn="ctr">
                      <a:solidFill>
                        <a:srgbClr val="A07D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7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7D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 = $j / 16</a:t>
                      </a:r>
                    </a:p>
                  </a:txBody>
                  <a:tcPr>
                    <a:lnL w="6350" cap="flat" cmpd="sng" algn="ctr">
                      <a:solidFill>
                        <a:srgbClr val="B07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7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7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.=</a:t>
                      </a:r>
                    </a:p>
                  </a:txBody>
                  <a:tcPr>
                    <a:lnL w="6350" cap="flat" cmpd="sng" algn="ctr">
                      <a:solidFill>
                        <a:srgbClr val="B07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7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.=</a:t>
                      </a:r>
                      <a:r>
                        <a:rPr lang="en-US">
                          <a:effectLst/>
                        </a:rPr>
                        <a:t> $k</a:t>
                      </a:r>
                    </a:p>
                  </a:txBody>
                  <a:tcPr>
                    <a:lnL w="6350" cap="flat" cmpd="sng" algn="ctr">
                      <a:solidFill>
                        <a:srgbClr val="D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A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99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 = $j . $k</a:t>
                      </a:r>
                    </a:p>
                  </a:txBody>
                  <a:tcPr>
                    <a:lnL w="6350" cap="flat" cmpd="sng" algn="ctr">
                      <a:solidFill>
                        <a:srgbClr val="9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E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%=</a:t>
                      </a:r>
                    </a:p>
                  </a:txBody>
                  <a:tcPr>
                    <a:lnL w="6350" cap="flat" cmpd="sng" algn="ctr">
                      <a:solidFill>
                        <a:srgbClr val="9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99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7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%=</a:t>
                      </a:r>
                      <a:r>
                        <a:rPr lang="en-US">
                          <a:effectLst/>
                        </a:rPr>
                        <a:t> 4</a:t>
                      </a:r>
                    </a:p>
                  </a:txBody>
                  <a:tcPr>
                    <a:lnL w="6350" cap="flat" cmpd="sng" algn="ctr">
                      <a:solidFill>
                        <a:srgbClr val="8099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E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99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99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>
                          <a:effectLst/>
                        </a:rPr>
                        <a:t>$j = $j % 4</a:t>
                      </a:r>
                    </a:p>
                  </a:txBody>
                  <a:tcPr>
                    <a:lnL w="6350" cap="flat" cmpd="sng" algn="ctr">
                      <a:solidFill>
                        <a:srgbClr val="30E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E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E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E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26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31642" y="5407968"/>
            <a:ext cx="22067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  <a:cs typeface="Times New Roman" pitchFamily="18" charset="0"/>
              </a:rPr>
              <a:t>Table 3-2. Assignment operators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iberation Serif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71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073750"/>
              </p:ext>
            </p:extLst>
          </p:nvPr>
        </p:nvGraphicFramePr>
        <p:xfrm>
          <a:off x="304800" y="2209800"/>
          <a:ext cx="8229600" cy="256032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Operator</a:t>
                      </a:r>
                    </a:p>
                  </a:txBody>
                  <a:tcPr anchor="b">
                    <a:lnL w="6350" cap="flat" cmpd="sng" algn="ctr">
                      <a:solidFill>
                        <a:srgbClr val="B0A5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4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0A5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C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Description</a:t>
                      </a:r>
                    </a:p>
                  </a:txBody>
                  <a:tcPr anchor="b">
                    <a:lnL w="6350" cap="flat" cmpd="sng" algn="ctr">
                      <a:solidFill>
                        <a:srgbClr val="D0C4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0C4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C9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Example</a:t>
                      </a:r>
                    </a:p>
                  </a:txBody>
                  <a:tcPr anchor="b">
                    <a:lnL w="6350" cap="flat" cmpd="sng" algn="ctr">
                      <a:solidFill>
                        <a:srgbClr val="5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9B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==</a:t>
                      </a:r>
                    </a:p>
                  </a:txBody>
                  <a:tcPr>
                    <a:lnL w="6350" cap="flat" cmpd="sng" algn="ctr">
                      <a:solidFill>
                        <a:srgbClr val="70AC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C9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C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C8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Is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equal</a:t>
                      </a:r>
                      <a:r>
                        <a:rPr lang="en-US">
                          <a:effectLst/>
                        </a:rPr>
                        <a:t> to</a:t>
                      </a:r>
                    </a:p>
                  </a:txBody>
                  <a:tcPr>
                    <a:lnL w="6350" cap="flat" cmpd="sng" algn="ctr">
                      <a:solidFill>
                        <a:srgbClr val="F0C9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9B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C9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D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==</a:t>
                      </a:r>
                      <a:r>
                        <a:rPr lang="en-US">
                          <a:effectLst/>
                        </a:rPr>
                        <a:t> 4</a:t>
                      </a:r>
                    </a:p>
                  </a:txBody>
                  <a:tcPr>
                    <a:lnL w="6350" cap="flat" cmpd="sng" algn="ctr">
                      <a:solidFill>
                        <a:srgbClr val="509B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9B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9B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!=</a:t>
                      </a:r>
                    </a:p>
                  </a:txBody>
                  <a:tcPr>
                    <a:lnL w="6350" cap="flat" cmpd="sng" algn="ctr">
                      <a:solidFill>
                        <a:srgbClr val="80C8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D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C8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Is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not equal</a:t>
                      </a:r>
                      <a:r>
                        <a:rPr lang="en-US">
                          <a:effectLst/>
                        </a:rPr>
                        <a:t> to</a:t>
                      </a:r>
                    </a:p>
                  </a:txBody>
                  <a:tcPr>
                    <a:lnL w="6350" cap="flat" cmpd="sng" algn="ctr">
                      <a:solidFill>
                        <a:srgbClr val="707D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D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E8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!=</a:t>
                      </a:r>
                      <a:r>
                        <a:rPr lang="en-US">
                          <a:effectLst/>
                        </a:rPr>
                        <a:t> 21</a:t>
                      </a:r>
                    </a:p>
                  </a:txBody>
                  <a:tcPr>
                    <a:lnL w="6350" cap="flat" cmpd="sng" algn="ctr">
                      <a:solidFill>
                        <a:srgbClr val="2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C3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&gt;</a:t>
                      </a:r>
                    </a:p>
                  </a:txBody>
                  <a:tcPr>
                    <a:lnL w="6350" cap="flat" cmpd="sng" algn="ctr">
                      <a:solidFill>
                        <a:srgbClr val="6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E8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E8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Is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greater than</a:t>
                      </a:r>
                      <a:endParaRPr lang="en-US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10E8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C3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E8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&gt;</a:t>
                      </a:r>
                      <a:r>
                        <a:rPr lang="en-US">
                          <a:effectLst/>
                        </a:rPr>
                        <a:t> 3</a:t>
                      </a:r>
                    </a:p>
                  </a:txBody>
                  <a:tcPr>
                    <a:lnL w="6350" cap="flat" cmpd="sng" algn="ctr">
                      <a:solidFill>
                        <a:srgbClr val="30C3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C3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C3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C3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&lt;</a:t>
                      </a:r>
                    </a:p>
                  </a:txBody>
                  <a:tcPr>
                    <a:lnL w="6350" cap="flat" cmpd="sng" algn="ctr">
                      <a:solidFill>
                        <a:srgbClr val="10E8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E8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3D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Is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less than</a:t>
                      </a:r>
                      <a:endParaRPr lang="en-US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3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C3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&lt;</a:t>
                      </a:r>
                      <a:r>
                        <a:rPr lang="en-US">
                          <a:effectLst/>
                        </a:rPr>
                        <a:t> 100</a:t>
                      </a:r>
                    </a:p>
                  </a:txBody>
                  <a:tcPr>
                    <a:lnL w="6350" cap="flat" cmpd="sng" algn="ctr">
                      <a:solidFill>
                        <a:srgbClr val="30C3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C3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C3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79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&gt;=</a:t>
                      </a:r>
                    </a:p>
                  </a:txBody>
                  <a:tcPr>
                    <a:lnL w="6350" cap="flat" cmpd="sng" algn="ctr">
                      <a:solidFill>
                        <a:srgbClr val="E03D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3D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9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Is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greater than or equal</a:t>
                      </a:r>
                      <a:r>
                        <a:rPr lang="en-US">
                          <a:effectLst/>
                        </a:rPr>
                        <a:t> to</a:t>
                      </a:r>
                    </a:p>
                  </a:txBody>
                  <a:tcPr>
                    <a:lnL w="6350" cap="flat" cmpd="sng" algn="ctr">
                      <a:solidFill>
                        <a:srgbClr val="3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79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C5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9A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 </a:t>
                      </a:r>
                      <a:r>
                        <a:rPr lang="en-US" b="1">
                          <a:effectLst/>
                          <a:latin typeface="Liberation Mono Bold"/>
                        </a:rPr>
                        <a:t>&gt;=</a:t>
                      </a:r>
                      <a:r>
                        <a:rPr lang="en-US">
                          <a:effectLst/>
                        </a:rPr>
                        <a:t> 15</a:t>
                      </a:r>
                    </a:p>
                  </a:txBody>
                  <a:tcPr>
                    <a:lnL w="6350" cap="flat" cmpd="sng" algn="ctr">
                      <a:solidFill>
                        <a:srgbClr val="E079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79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79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A2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&lt;=</a:t>
                      </a:r>
                    </a:p>
                  </a:txBody>
                  <a:tcPr>
                    <a:lnL w="6350" cap="flat" cmpd="sng" algn="ctr">
                      <a:solidFill>
                        <a:srgbClr val="D0C9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9A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9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C9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Is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less than or equal</a:t>
                      </a:r>
                      <a:r>
                        <a:rPr lang="en-US">
                          <a:effectLst/>
                        </a:rPr>
                        <a:t> to</a:t>
                      </a:r>
                    </a:p>
                  </a:txBody>
                  <a:tcPr>
                    <a:lnL w="6350" cap="flat" cmpd="sng" algn="ctr">
                      <a:solidFill>
                        <a:srgbClr val="109A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A2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9A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9A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>
                          <a:effectLst/>
                        </a:rPr>
                        <a:t>$j </a:t>
                      </a:r>
                      <a:r>
                        <a:rPr lang="en-US" b="1" dirty="0">
                          <a:effectLst/>
                          <a:latin typeface="Liberation Mono Bold"/>
                        </a:rPr>
                        <a:t>&lt;=</a:t>
                      </a:r>
                      <a:r>
                        <a:rPr lang="en-US" dirty="0">
                          <a:effectLst/>
                        </a:rPr>
                        <a:t> 8</a:t>
                      </a:r>
                    </a:p>
                  </a:txBody>
                  <a:tcPr>
                    <a:lnL w="6350" cap="flat" cmpd="sng" algn="ctr">
                      <a:solidFill>
                        <a:srgbClr val="D0A2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A2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A2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A2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2400" y="5257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  <a:cs typeface="Times New Roman" pitchFamily="18" charset="0"/>
              </a:rPr>
              <a:t>Table 3-3. Comparison operators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iberation Serif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39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583021"/>
          <a:ext cx="8229600" cy="256032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Operator</a:t>
                      </a:r>
                    </a:p>
                  </a:txBody>
                  <a:tcPr anchor="b">
                    <a:lnL w="6350" cap="flat" cmpd="sng" algn="ctr">
                      <a:solidFill>
                        <a:srgbClr val="3007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007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8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Description</a:t>
                      </a:r>
                    </a:p>
                  </a:txBody>
                  <a:tcPr anchor="b">
                    <a:lnL w="6350" cap="flat" cmpd="sng" algn="ctr">
                      <a:solidFill>
                        <a:srgbClr val="008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54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AD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Example</a:t>
                      </a:r>
                    </a:p>
                  </a:txBody>
                  <a:tcPr anchor="b">
                    <a:lnL w="6350" cap="flat" cmpd="sng" algn="ctr">
                      <a:solidFill>
                        <a:srgbClr val="2054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54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054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A1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&amp;&amp;</a:t>
                      </a:r>
                    </a:p>
                  </a:txBody>
                  <a:tcPr>
                    <a:lnL w="6350" cap="flat" cmpd="sng" algn="ctr">
                      <a:solidFill>
                        <a:srgbClr val="108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AD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8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A1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effectLst/>
                          <a:latin typeface="Times New Roman"/>
                        </a:rPr>
                        <a:t>And</a:t>
                      </a:r>
                      <a:endParaRPr lang="en-US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20AD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A1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AD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AD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 == 3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&amp;&amp;</a:t>
                      </a:r>
                      <a:r>
                        <a:rPr lang="en-US">
                          <a:effectLst/>
                        </a:rPr>
                        <a:t> $k == 2</a:t>
                      </a:r>
                    </a:p>
                  </a:txBody>
                  <a:tcPr>
                    <a:lnL w="6350" cap="flat" cmpd="sng" algn="ctr">
                      <a:solidFill>
                        <a:srgbClr val="E0A1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A1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A1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and</a:t>
                      </a:r>
                    </a:p>
                  </a:txBody>
                  <a:tcPr>
                    <a:lnL w="6350" cap="flat" cmpd="sng" algn="ctr">
                      <a:solidFill>
                        <a:srgbClr val="E0A1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AD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A1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Low-precedence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and</a:t>
                      </a:r>
                      <a:endParaRPr lang="en-US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20AD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AD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8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 == 3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and</a:t>
                      </a:r>
                      <a:r>
                        <a:rPr lang="en-US">
                          <a:effectLst/>
                        </a:rPr>
                        <a:t> $k == 2</a:t>
                      </a:r>
                    </a:p>
                  </a:txBody>
                  <a:tcPr>
                    <a:lnL w="6350" cap="flat" cmpd="sng" algn="ctr">
                      <a:solidFill>
                        <a:srgbClr val="1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9F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||</a:t>
                      </a:r>
                    </a:p>
                  </a:txBody>
                  <a:tcPr>
                    <a:lnL w="6350" cap="flat" cmpd="sng" algn="ctr">
                      <a:solidFill>
                        <a:srgbClr val="1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8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B8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9F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effectLst/>
                          <a:latin typeface="Times New Roman"/>
                        </a:rPr>
                        <a:t>Or</a:t>
                      </a:r>
                      <a:endParaRPr lang="en-US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D08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9F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8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8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 &lt; 5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||</a:t>
                      </a:r>
                      <a:r>
                        <a:rPr lang="en-US">
                          <a:effectLst/>
                        </a:rPr>
                        <a:t> $j &gt; 10</a:t>
                      </a:r>
                    </a:p>
                  </a:txBody>
                  <a:tcPr>
                    <a:lnL w="6350" cap="flat" cmpd="sng" algn="ctr">
                      <a:solidFill>
                        <a:srgbClr val="109F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9F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9F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or</a:t>
                      </a:r>
                    </a:p>
                  </a:txBody>
                  <a:tcPr>
                    <a:lnL w="6350" cap="flat" cmpd="sng" algn="ctr">
                      <a:solidFill>
                        <a:srgbClr val="109F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8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9F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Low-precedence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or</a:t>
                      </a:r>
                      <a:endParaRPr lang="en-US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D08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8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$j &lt; 5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or</a:t>
                      </a:r>
                      <a:r>
                        <a:rPr lang="en-US">
                          <a:effectLst/>
                        </a:rPr>
                        <a:t> $j &gt; 10</a:t>
                      </a:r>
                    </a:p>
                  </a:txBody>
                  <a:tcPr>
                    <a:lnL w="6350" cap="flat" cmpd="sng" algn="ctr">
                      <a:solidFill>
                        <a:srgbClr val="E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77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!</a:t>
                      </a:r>
                    </a:p>
                  </a:txBody>
                  <a:tcPr>
                    <a:lnL w="6350" cap="flat" cmpd="sng" algn="ctr">
                      <a:solidFill>
                        <a:srgbClr val="E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97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77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effectLst/>
                          <a:latin typeface="Times New Roman"/>
                        </a:rPr>
                        <a:t>Not</a:t>
                      </a:r>
                      <a:endParaRPr lang="en-US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C05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77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E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! ($j </a:t>
                      </a:r>
                      <a:r>
                        <a:rPr lang="en-US" b="1">
                          <a:effectLst/>
                          <a:latin typeface="Times New Roman"/>
                        </a:rPr>
                        <a:t>==</a:t>
                      </a:r>
                      <a:r>
                        <a:rPr lang="en-US">
                          <a:effectLst/>
                        </a:rPr>
                        <a:t> $k)</a:t>
                      </a:r>
                    </a:p>
                  </a:txBody>
                  <a:tcPr>
                    <a:lnL w="6350" cap="flat" cmpd="sng" algn="ctr">
                      <a:solidFill>
                        <a:srgbClr val="1077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77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77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3B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</a:rPr>
                        <a:t>xor</a:t>
                      </a:r>
                    </a:p>
                  </a:txBody>
                  <a:tcPr>
                    <a:lnL w="6350" cap="flat" cmpd="sng" algn="ctr">
                      <a:solidFill>
                        <a:srgbClr val="1077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E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77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77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>
                          <a:effectLst/>
                          <a:latin typeface="Times New Roman"/>
                        </a:rPr>
                        <a:t>Exclusive or</a:t>
                      </a:r>
                      <a:endParaRPr lang="en-US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A0E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3B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E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E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>
                          <a:effectLst/>
                        </a:rPr>
                        <a:t>$j </a:t>
                      </a:r>
                      <a:r>
                        <a:rPr lang="en-US" b="1" dirty="0" err="1">
                          <a:effectLst/>
                          <a:latin typeface="Times New Roman"/>
                        </a:rPr>
                        <a:t>xor</a:t>
                      </a:r>
                      <a:r>
                        <a:rPr lang="en-US" dirty="0">
                          <a:effectLst/>
                        </a:rPr>
                        <a:t> $k</a:t>
                      </a:r>
                    </a:p>
                  </a:txBody>
                  <a:tcPr>
                    <a:lnL w="6350" cap="flat" cmpd="sng" algn="ctr">
                      <a:solidFill>
                        <a:srgbClr val="E03B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3B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3B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3B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28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541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  <a:cs typeface="Times New Roman" pitchFamily="18" charset="0"/>
              </a:rPr>
              <a:t>Table 3-4. Logical operators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iberation Serif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8485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 assignment is a bit tricky because it uses the = . </a:t>
            </a:r>
          </a:p>
          <a:p>
            <a:pPr lvl="1"/>
            <a:r>
              <a:rPr lang="en-US" dirty="0" smtClean="0"/>
              <a:t>This does not mean a literal = like in mathematics.</a:t>
            </a:r>
          </a:p>
          <a:p>
            <a:r>
              <a:rPr lang="en-US" dirty="0" smtClean="0"/>
              <a:t>It means that the item on the right is being put into a container labeled the item on the right</a:t>
            </a:r>
          </a:p>
          <a:p>
            <a:r>
              <a:rPr lang="en-US" dirty="0" smtClean="0"/>
              <a:t>Can assign values (numbers, strings, </a:t>
            </a:r>
            <a:r>
              <a:rPr lang="en-US" dirty="0" err="1" smtClean="0"/>
              <a:t>etc</a:t>
            </a:r>
            <a:r>
              <a:rPr lang="en-US" dirty="0" smtClean="0"/>
              <a:t>) or other variables</a:t>
            </a:r>
          </a:p>
          <a:p>
            <a:pPr lvl="1"/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3 + 4;</a:t>
            </a:r>
          </a:p>
          <a:p>
            <a:pPr lvl="1"/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$sum;</a:t>
            </a:r>
            <a:endParaRPr lang="en-US" sz="19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7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/>
          <p:cNvSpPr/>
          <p:nvPr/>
        </p:nvSpPr>
        <p:spPr>
          <a:xfrm>
            <a:off x="210354" y="4610100"/>
            <a:ext cx="914399" cy="76200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miley Face 4"/>
          <p:cNvSpPr/>
          <p:nvPr/>
        </p:nvSpPr>
        <p:spPr>
          <a:xfrm>
            <a:off x="1124754" y="4932072"/>
            <a:ext cx="932645" cy="76200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miley Face 5"/>
          <p:cNvSpPr/>
          <p:nvPr/>
        </p:nvSpPr>
        <p:spPr>
          <a:xfrm>
            <a:off x="2191554" y="4932072"/>
            <a:ext cx="932645" cy="76200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3182154" y="4762500"/>
            <a:ext cx="932646" cy="76200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8" name="Parallelogram 7"/>
          <p:cNvSpPr/>
          <p:nvPr/>
        </p:nvSpPr>
        <p:spPr>
          <a:xfrm>
            <a:off x="1376886" y="3771900"/>
            <a:ext cx="1805268" cy="838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Router (Wireless/Wired)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>
          <a:xfrm>
            <a:off x="1898520" y="3086530"/>
            <a:ext cx="1066800" cy="304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Modem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4" idx="7"/>
            <a:endCxn id="8" idx="5"/>
          </p:cNvCxnSpPr>
          <p:nvPr/>
        </p:nvCxnSpPr>
        <p:spPr>
          <a:xfrm flipV="1">
            <a:off x="990842" y="4191000"/>
            <a:ext cx="490819" cy="53069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0"/>
            <a:endCxn id="8" idx="3"/>
          </p:cNvCxnSpPr>
          <p:nvPr/>
        </p:nvCxnSpPr>
        <p:spPr>
          <a:xfrm flipV="1">
            <a:off x="1591077" y="4610100"/>
            <a:ext cx="583668" cy="3219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0"/>
            <a:endCxn id="8" idx="4"/>
          </p:cNvCxnSpPr>
          <p:nvPr/>
        </p:nvCxnSpPr>
        <p:spPr>
          <a:xfrm flipH="1" flipV="1">
            <a:off x="2279520" y="4610100"/>
            <a:ext cx="378357" cy="3219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0"/>
            <a:endCxn id="8" idx="2"/>
          </p:cNvCxnSpPr>
          <p:nvPr/>
        </p:nvCxnSpPr>
        <p:spPr>
          <a:xfrm flipH="1" flipV="1">
            <a:off x="3077379" y="4191000"/>
            <a:ext cx="571098" cy="571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8" idx="0"/>
          </p:cNvCxnSpPr>
          <p:nvPr/>
        </p:nvCxnSpPr>
        <p:spPr>
          <a:xfrm flipH="1">
            <a:off x="2279520" y="3162300"/>
            <a:ext cx="140636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6200" y="2666999"/>
            <a:ext cx="4209245" cy="35220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n 21"/>
          <p:cNvSpPr/>
          <p:nvPr/>
        </p:nvSpPr>
        <p:spPr>
          <a:xfrm>
            <a:off x="3563155" y="1219200"/>
            <a:ext cx="722290" cy="1143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ISP</a:t>
            </a:r>
            <a:endParaRPr lang="en-US" dirty="0"/>
          </a:p>
        </p:txBody>
      </p:sp>
      <p:sp>
        <p:nvSpPr>
          <p:cNvPr id="23" name="Pie 22"/>
          <p:cNvSpPr/>
          <p:nvPr/>
        </p:nvSpPr>
        <p:spPr>
          <a:xfrm>
            <a:off x="5867400" y="762000"/>
            <a:ext cx="838200" cy="8382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Pie 23"/>
          <p:cNvSpPr/>
          <p:nvPr/>
        </p:nvSpPr>
        <p:spPr>
          <a:xfrm>
            <a:off x="5638800" y="914400"/>
            <a:ext cx="838200" cy="8382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Pie 24"/>
          <p:cNvSpPr/>
          <p:nvPr/>
        </p:nvSpPr>
        <p:spPr>
          <a:xfrm>
            <a:off x="5410200" y="1066800"/>
            <a:ext cx="838200" cy="8382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780504" y="2743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141.145.2.7</a:t>
            </a:r>
            <a:endParaRPr lang="en-US" dirty="0"/>
          </a:p>
        </p:txBody>
      </p:sp>
      <p:sp>
        <p:nvSpPr>
          <p:cNvPr id="50" name="Flowchart: Alternate Process 49"/>
          <p:cNvSpPr/>
          <p:nvPr/>
        </p:nvSpPr>
        <p:spPr>
          <a:xfrm>
            <a:off x="6228008" y="3998469"/>
            <a:ext cx="1485900" cy="144644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6324600" y="3771900"/>
            <a:ext cx="228600" cy="2265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680200" y="3771900"/>
            <a:ext cx="228600" cy="2265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035800" y="3771898"/>
            <a:ext cx="228600" cy="2265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391400" y="3771897"/>
            <a:ext cx="228600" cy="2265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/>
          <p:cNvCxnSpPr>
            <a:stCxn id="22" idx="3"/>
          </p:cNvCxnSpPr>
          <p:nvPr/>
        </p:nvCxnSpPr>
        <p:spPr>
          <a:xfrm flipH="1">
            <a:off x="2468698" y="2362200"/>
            <a:ext cx="1455602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5" idx="2"/>
          </p:cNvCxnSpPr>
          <p:nvPr/>
        </p:nvCxnSpPr>
        <p:spPr>
          <a:xfrm flipH="1">
            <a:off x="4343400" y="1485900"/>
            <a:ext cx="1066800" cy="342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308500" y="2213020"/>
            <a:ext cx="2673559" cy="3541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51" idx="0"/>
          </p:cNvCxnSpPr>
          <p:nvPr/>
        </p:nvCxnSpPr>
        <p:spPr>
          <a:xfrm flipH="1">
            <a:off x="6438900" y="2567189"/>
            <a:ext cx="412750" cy="120471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endCxn id="52" idx="0"/>
          </p:cNvCxnSpPr>
          <p:nvPr/>
        </p:nvCxnSpPr>
        <p:spPr>
          <a:xfrm flipH="1">
            <a:off x="6794500" y="2567189"/>
            <a:ext cx="114300" cy="120471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53" idx="0"/>
          </p:cNvCxnSpPr>
          <p:nvPr/>
        </p:nvCxnSpPr>
        <p:spPr>
          <a:xfrm>
            <a:off x="6982059" y="2567189"/>
            <a:ext cx="168041" cy="120470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54" idx="0"/>
          </p:cNvCxnSpPr>
          <p:nvPr/>
        </p:nvCxnSpPr>
        <p:spPr>
          <a:xfrm flipH="1" flipV="1">
            <a:off x="7035800" y="2567189"/>
            <a:ext cx="469900" cy="12047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007458" y="3405925"/>
            <a:ext cx="727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Email</a:t>
            </a:r>
            <a:endParaRPr lang="en-US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6369922" y="3267425"/>
            <a:ext cx="1181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Webpage</a:t>
            </a:r>
            <a:endParaRPr lang="en-US" sz="1200" dirty="0"/>
          </a:p>
        </p:txBody>
      </p:sp>
      <p:sp>
        <p:nvSpPr>
          <p:cNvPr id="83" name="TextBox 82"/>
          <p:cNvSpPr txBox="1"/>
          <p:nvPr/>
        </p:nvSpPr>
        <p:spPr>
          <a:xfrm>
            <a:off x="6563396" y="3467100"/>
            <a:ext cx="1181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Video Game</a:t>
            </a:r>
            <a:endParaRPr lang="en-US" sz="1200" dirty="0"/>
          </a:p>
        </p:txBody>
      </p:sp>
      <p:sp>
        <p:nvSpPr>
          <p:cNvPr id="84" name="TextBox 83"/>
          <p:cNvSpPr txBox="1"/>
          <p:nvPr/>
        </p:nvSpPr>
        <p:spPr>
          <a:xfrm>
            <a:off x="7123358" y="3252831"/>
            <a:ext cx="1181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Other</a:t>
            </a:r>
            <a:endParaRPr lang="en-US" sz="1200" dirty="0"/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2209800" y="2324100"/>
            <a:ext cx="1492380" cy="4953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4343400" y="1638300"/>
            <a:ext cx="1066800" cy="342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34155" y="2693693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Home Network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>
            <a:off x="2657876" y="685800"/>
            <a:ext cx="1" cy="1881389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2657877" y="685800"/>
            <a:ext cx="6105123" cy="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 flipV="1">
            <a:off x="2657876" y="2567189"/>
            <a:ext cx="2066524" cy="1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724400" y="2567189"/>
            <a:ext cx="0" cy="3126883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4724400" y="5690910"/>
            <a:ext cx="4038600" cy="3162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8763000" y="697468"/>
            <a:ext cx="0" cy="4993442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5105400" y="2567188"/>
            <a:ext cx="3886200" cy="3376411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6911761" y="81123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“Internet”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007458" y="5650468"/>
            <a:ext cx="2656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Other “Personal” Network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76009" y="5339834"/>
            <a:ext cx="8763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 1</a:t>
            </a:r>
          </a:p>
          <a:p>
            <a:r>
              <a:rPr lang="en-US" sz="1100" dirty="0" smtClean="0"/>
              <a:t>192.168.1.2</a:t>
            </a:r>
            <a:endParaRPr lang="en-US" sz="1100" dirty="0"/>
          </a:p>
        </p:txBody>
      </p:sp>
      <p:sp>
        <p:nvSpPr>
          <p:cNvPr id="118" name="TextBox 117"/>
          <p:cNvSpPr txBox="1"/>
          <p:nvPr/>
        </p:nvSpPr>
        <p:spPr>
          <a:xfrm>
            <a:off x="1124754" y="5650468"/>
            <a:ext cx="8763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 2</a:t>
            </a:r>
          </a:p>
          <a:p>
            <a:r>
              <a:rPr lang="en-US" sz="1100" dirty="0" smtClean="0"/>
              <a:t>192.168.1.3</a:t>
            </a:r>
            <a:endParaRPr lang="en-US" sz="1100" dirty="0"/>
          </a:p>
        </p:txBody>
      </p:sp>
      <p:sp>
        <p:nvSpPr>
          <p:cNvPr id="119" name="TextBox 118"/>
          <p:cNvSpPr txBox="1"/>
          <p:nvPr/>
        </p:nvSpPr>
        <p:spPr>
          <a:xfrm>
            <a:off x="2247900" y="5638800"/>
            <a:ext cx="8763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 3</a:t>
            </a:r>
          </a:p>
          <a:p>
            <a:r>
              <a:rPr lang="en-US" sz="1100" dirty="0" smtClean="0"/>
              <a:t>192.168.1.4</a:t>
            </a:r>
            <a:endParaRPr lang="en-US" sz="1100" dirty="0"/>
          </a:p>
          <a:p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3238500" y="5506244"/>
            <a:ext cx="8763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 4</a:t>
            </a:r>
          </a:p>
          <a:p>
            <a:r>
              <a:rPr lang="en-US" sz="1100" dirty="0" smtClean="0"/>
              <a:t>192.168.1.5</a:t>
            </a:r>
            <a:endParaRPr lang="en-US" sz="1100" dirty="0"/>
          </a:p>
        </p:txBody>
      </p:sp>
      <p:sp>
        <p:nvSpPr>
          <p:cNvPr id="56" name="TextBox 55"/>
          <p:cNvSpPr txBox="1"/>
          <p:nvPr/>
        </p:nvSpPr>
        <p:spPr>
          <a:xfrm>
            <a:off x="4971021" y="757707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DNSes</a:t>
            </a: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>
            <a:off x="193837" y="1074243"/>
            <a:ext cx="323289" cy="6549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2065488" y="1082830"/>
            <a:ext cx="252132" cy="6463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5646" y="1082830"/>
            <a:ext cx="1717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External IP</a:t>
            </a:r>
          </a:p>
          <a:p>
            <a:r>
              <a:rPr lang="en-US" dirty="0" smtClean="0"/>
              <a:t>Router with NAT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 rot="5400000">
            <a:off x="1494414" y="2086181"/>
            <a:ext cx="1094961" cy="310279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Left Brace 57"/>
          <p:cNvSpPr/>
          <p:nvPr/>
        </p:nvSpPr>
        <p:spPr>
          <a:xfrm>
            <a:off x="4393960" y="6036266"/>
            <a:ext cx="323289" cy="6549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Brace 58"/>
          <p:cNvSpPr/>
          <p:nvPr/>
        </p:nvSpPr>
        <p:spPr>
          <a:xfrm>
            <a:off x="6265611" y="6044853"/>
            <a:ext cx="252132" cy="6463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585769" y="6044853"/>
            <a:ext cx="1717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Internal IP</a:t>
            </a:r>
          </a:p>
          <a:p>
            <a:r>
              <a:rPr lang="en-US" dirty="0" smtClean="0"/>
              <a:t>Router with NAT</a:t>
            </a:r>
            <a:endParaRPr lang="en-US" dirty="0"/>
          </a:p>
        </p:txBody>
      </p:sp>
      <p:sp>
        <p:nvSpPr>
          <p:cNvPr id="61" name="Right Arrow 60"/>
          <p:cNvSpPr/>
          <p:nvPr/>
        </p:nvSpPr>
        <p:spPr>
          <a:xfrm rot="13359365">
            <a:off x="3766651" y="6137937"/>
            <a:ext cx="700314" cy="9128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22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Concatenating a string is appending the value of another variable or string to the end of an existing string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echo "You have " . $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msgs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. " messages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.";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$bulletin .= $newsflash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7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Literal Strings</a:t>
            </a:r>
          </a:p>
          <a:p>
            <a:pPr lvl="1"/>
            <a:r>
              <a:rPr lang="en-US" dirty="0" smtClean="0"/>
              <a:t>All the formatting and whitespace is preserved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$info = 'Preface variables with a $ like this: $variable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';</a:t>
            </a:r>
          </a:p>
          <a:p>
            <a:r>
              <a:rPr lang="en-US" dirty="0" smtClean="0"/>
              <a:t>Double quotes strings</a:t>
            </a:r>
          </a:p>
          <a:p>
            <a:pPr lvl="1"/>
            <a:r>
              <a:rPr lang="en-US" dirty="0" smtClean="0"/>
              <a:t>Any formatting within the string may not be preserved</a:t>
            </a:r>
          </a:p>
          <a:p>
            <a:pPr lvl="1"/>
            <a:r>
              <a:rPr lang="en-US" dirty="0" smtClean="0"/>
              <a:t>Any variable names will be parsed as variables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echo "There have been $count presidents of the US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";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636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Escapes or escaping characters are used to keep the parser as reading some character in a certain way</a:t>
            </a:r>
          </a:p>
          <a:p>
            <a:pPr lvl="1"/>
            <a:r>
              <a:rPr lang="en-US" dirty="0" smtClean="0"/>
              <a:t>Using quotes within a string will require escapes since otherwise the parser will assume you’re trying to end the string!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$text = 'My sister\'s car is a Ford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';</a:t>
            </a:r>
          </a:p>
          <a:p>
            <a:r>
              <a:rPr lang="en-US" dirty="0" smtClean="0">
                <a:cs typeface="Courier New" pitchFamily="49" charset="0"/>
              </a:rPr>
              <a:t>You can also insert special characters (\t, \n, \r)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$heading = "Date\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tName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tPayment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";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8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12713"/>
            <a:ext cx="7206613" cy="651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40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43"/>
            <a:ext cx="6897687" cy="6838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45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819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smtClean="0"/>
              <a:t>How are “dynamic” pages different from static or basic web pages?</a:t>
            </a:r>
            <a:endParaRPr lang="en-US" sz="5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48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Originally stood for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ersonal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dirty="0" smtClean="0"/>
              <a:t>ome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age but since changed to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HP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dirty="0" smtClean="0"/>
              <a:t>ypertext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reprocessor</a:t>
            </a:r>
          </a:p>
          <a:p>
            <a:r>
              <a:rPr lang="en-US" dirty="0" smtClean="0"/>
              <a:t>One of the “winners” of the Web 1.0+ wars </a:t>
            </a:r>
          </a:p>
          <a:p>
            <a:pPr lvl="1"/>
            <a:r>
              <a:rPr lang="en-US" dirty="0" smtClean="0"/>
              <a:t>Integration with MySQL</a:t>
            </a:r>
          </a:p>
          <a:p>
            <a:pPr lvl="1"/>
            <a:r>
              <a:rPr lang="en-US" dirty="0" smtClean="0"/>
              <a:t>Adopted easy and recognizable syntaxes</a:t>
            </a:r>
          </a:p>
          <a:p>
            <a:pPr lvl="1"/>
            <a:r>
              <a:rPr lang="en-US" dirty="0" smtClean="0"/>
              <a:t>Extends and works well with HTML and XML</a:t>
            </a:r>
          </a:p>
          <a:p>
            <a:r>
              <a:rPr lang="en-US" dirty="0" smtClean="0"/>
              <a:t>One of the first languages to be embedded IN the browser page</a:t>
            </a:r>
          </a:p>
          <a:p>
            <a:pPr lvl="1"/>
            <a:r>
              <a:rPr lang="en-US" dirty="0" smtClean="0"/>
              <a:t>Why would this be useful?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96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files work as long as the web server has PHP running and the file ends in .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Output most of the results of the processing as HTML files</a:t>
            </a:r>
          </a:p>
          <a:p>
            <a:r>
              <a:rPr lang="en-US" dirty="0" smtClean="0"/>
              <a:t>However, you can also </a:t>
            </a:r>
            <a:r>
              <a:rPr lang="en-US" i="1" dirty="0" smtClean="0"/>
              <a:t>parse </a:t>
            </a:r>
            <a:r>
              <a:rPr lang="en-US" dirty="0" smtClean="0"/>
              <a:t>.html and .</a:t>
            </a:r>
            <a:r>
              <a:rPr lang="en-US" dirty="0" err="1" smtClean="0"/>
              <a:t>htm</a:t>
            </a:r>
            <a:r>
              <a:rPr lang="en-US" dirty="0" smtClean="0"/>
              <a:t> files through the PHP server as well</a:t>
            </a:r>
          </a:p>
          <a:p>
            <a:pPr lvl="1"/>
            <a:r>
              <a:rPr lang="en-US" dirty="0" smtClean="0"/>
              <a:t>Why would web administrators want to do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64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vs. Client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is a server side processing language</a:t>
            </a:r>
          </a:p>
          <a:p>
            <a:pPr lvl="1"/>
            <a:r>
              <a:rPr lang="en-US" dirty="0" smtClean="0"/>
              <a:t>This means that only finished results are sent to the user’s computer</a:t>
            </a:r>
          </a:p>
          <a:p>
            <a:pPr lvl="1"/>
            <a:r>
              <a:rPr lang="en-US" dirty="0" smtClean="0"/>
              <a:t>All the important data is stored on the server and never leaves it</a:t>
            </a:r>
          </a:p>
          <a:p>
            <a:r>
              <a:rPr lang="en-US" dirty="0" smtClean="0"/>
              <a:t>This is different from a language like JavaScript which is a client side language</a:t>
            </a:r>
          </a:p>
          <a:p>
            <a:pPr lvl="1"/>
            <a:r>
              <a:rPr lang="en-US" dirty="0" smtClean="0"/>
              <a:t>In which your code and all the processing is done by the user’s computer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74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1543</Words>
  <Application>Microsoft Office PowerPoint</Application>
  <PresentationFormat>On-screen Show (4:3)</PresentationFormat>
  <Paragraphs>365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What is PHP?</vt:lpstr>
      <vt:lpstr>Class Overview</vt:lpstr>
      <vt:lpstr>PowerPoint Presentation</vt:lpstr>
      <vt:lpstr>PowerPoint Presentation</vt:lpstr>
      <vt:lpstr>PowerPoint Presentation</vt:lpstr>
      <vt:lpstr>PowerPoint Presentation</vt:lpstr>
      <vt:lpstr>What is PHP?</vt:lpstr>
      <vt:lpstr>What is PHP?</vt:lpstr>
      <vt:lpstr>Server vs. Client Side</vt:lpstr>
      <vt:lpstr>What Are Syntaxes?</vt:lpstr>
      <vt:lpstr>Philosophy of PHP*</vt:lpstr>
      <vt:lpstr>What Is Needed For PHP?</vt:lpstr>
      <vt:lpstr>Embedding PHP</vt:lpstr>
      <vt:lpstr>PowerPoint Presentation</vt:lpstr>
      <vt:lpstr>Commenting</vt:lpstr>
      <vt:lpstr>Comment Types</vt:lpstr>
      <vt:lpstr>Semicolons</vt:lpstr>
      <vt:lpstr>PHP Variables</vt:lpstr>
      <vt:lpstr>PHP Keywords</vt:lpstr>
      <vt:lpstr>Other Reserved Words</vt:lpstr>
      <vt:lpstr>Strings</vt:lpstr>
      <vt:lpstr>Numbers</vt:lpstr>
      <vt:lpstr>Arrays</vt:lpstr>
      <vt:lpstr>N-Dimensional Arrays</vt:lpstr>
      <vt:lpstr>Operators</vt:lpstr>
      <vt:lpstr>PowerPoint Presentation</vt:lpstr>
      <vt:lpstr>PowerPoint Presentation</vt:lpstr>
      <vt:lpstr>PowerPoint Presentation</vt:lpstr>
      <vt:lpstr>Variable Assignment</vt:lpstr>
      <vt:lpstr>String Concatenation</vt:lpstr>
      <vt:lpstr>String Types</vt:lpstr>
      <vt:lpstr>Escapes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Configurations</dc:title>
  <dc:creator>Bridget Blodgett</dc:creator>
  <cp:lastModifiedBy>Bridget Blodgett</cp:lastModifiedBy>
  <cp:revision>14</cp:revision>
  <dcterms:created xsi:type="dcterms:W3CDTF">2012-02-07T15:27:18Z</dcterms:created>
  <dcterms:modified xsi:type="dcterms:W3CDTF">2014-09-04T20:40:42Z</dcterms:modified>
</cp:coreProperties>
</file>