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4"/>
  </p:notesMasterIdLst>
  <p:sldIdLst>
    <p:sldId id="256" r:id="rId2"/>
    <p:sldId id="263" r:id="rId3"/>
    <p:sldId id="257" r:id="rId4"/>
    <p:sldId id="258" r:id="rId5"/>
    <p:sldId id="259" r:id="rId6"/>
    <p:sldId id="265" r:id="rId7"/>
    <p:sldId id="270" r:id="rId8"/>
    <p:sldId id="267" r:id="rId9"/>
    <p:sldId id="289" r:id="rId10"/>
    <p:sldId id="268" r:id="rId11"/>
    <p:sldId id="269" r:id="rId12"/>
    <p:sldId id="271" r:id="rId13"/>
    <p:sldId id="288" r:id="rId14"/>
    <p:sldId id="272" r:id="rId15"/>
    <p:sldId id="273" r:id="rId16"/>
    <p:sldId id="274" r:id="rId17"/>
    <p:sldId id="275" r:id="rId18"/>
    <p:sldId id="260" r:id="rId19"/>
    <p:sldId id="261" r:id="rId20"/>
    <p:sldId id="262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>
        <p:scale>
          <a:sx n="114" d="100"/>
          <a:sy n="114" d="100"/>
        </p:scale>
        <p:origin x="-93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0F589B-0B9A-493A-A498-7FD80F9CAB71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87B945-7886-4033-8C78-14EA590F0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195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7B945-7886-4033-8C78-14EA590F03B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832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1FDD1-BE92-41AC-A7BE-BABB9FB282E1}" type="datetime1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1FFB1-C0A8-4EFF-A12E-4DA4E464C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449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2E1FE-C65F-48B6-8163-A5DE3FF86FC1}" type="datetime1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1FFB1-C0A8-4EFF-A12E-4DA4E464C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220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A6F6F-E30D-4DBA-A8E3-94F4B8576ADB}" type="datetime1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1FFB1-C0A8-4EFF-A12E-4DA4E464C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219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6D92C-A26A-4307-A2DC-778EEF34CBA2}" type="datetime1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1FFB1-C0A8-4EFF-A12E-4DA4E464C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809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A26F8-675D-4114-AD53-BBE959FF9E50}" type="datetime1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1FFB1-C0A8-4EFF-A12E-4DA4E464C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015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FE6E7-6AA6-4BC9-B418-61DE0E88FAA3}" type="datetime1">
              <a:rPr lang="en-US" smtClean="0"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1FFB1-C0A8-4EFF-A12E-4DA4E464C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59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3D23F-6CCF-453E-A62C-68E521D2FC3C}" type="datetime1">
              <a:rPr lang="en-US" smtClean="0"/>
              <a:t>9/4/2014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1FFB1-C0A8-4EFF-A12E-4DA4E464C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539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07F56-4735-4184-A4F9-93B768C1360E}" type="datetime1">
              <a:rPr lang="en-US" smtClean="0"/>
              <a:t>9/4/2014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1FFB1-C0A8-4EFF-A12E-4DA4E464C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394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28164-F0FD-4FC6-B1BE-F7CD24F59A17}" type="datetime1">
              <a:rPr lang="en-US" smtClean="0"/>
              <a:t>9/4/2014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1FFB1-C0A8-4EFF-A12E-4DA4E464C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544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60C2B-77F6-4BB7-9A51-43CB2ACFF02D}" type="datetime1">
              <a:rPr lang="en-US" smtClean="0"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1FFB1-C0A8-4EFF-A12E-4DA4E464C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806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30E05-F579-4FE8-8EC4-22C51D20A319}" type="datetime1">
              <a:rPr lang="en-US" smtClean="0"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1FFB1-C0A8-4EFF-A12E-4DA4E464C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732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83375-6F68-4CF2-9445-FA37F73410D8}" type="datetime1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1FFB1-C0A8-4EFF-A12E-4DA4E464C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724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hp.net/manual/en/language.exceptions.php" TargetMode="External"/><Relationship Id="rId13" Type="http://schemas.openxmlformats.org/officeDocument/2006/relationships/hyperlink" Target="http://www.php.net/manual/en/control-structures.declare.php" TargetMode="External"/><Relationship Id="rId18" Type="http://schemas.openxmlformats.org/officeDocument/2006/relationships/hyperlink" Target="http://www.php.net/manual/en/language.oop5.final.php" TargetMode="External"/><Relationship Id="rId26" Type="http://schemas.openxmlformats.org/officeDocument/2006/relationships/hyperlink" Target="http://www.php.net/manual/en/language.namespaces.php" TargetMode="External"/><Relationship Id="rId3" Type="http://schemas.openxmlformats.org/officeDocument/2006/relationships/hyperlink" Target="http://www.php.net/manual/en/language.operators.logical.php" TargetMode="External"/><Relationship Id="rId21" Type="http://schemas.openxmlformats.org/officeDocument/2006/relationships/hyperlink" Target="http://www.php.net/manual/en/language.variables.scope.php" TargetMode="External"/><Relationship Id="rId7" Type="http://schemas.openxmlformats.org/officeDocument/2006/relationships/hyperlink" Target="http://www.php.net/manual/en/control-structures.switch.php" TargetMode="External"/><Relationship Id="rId12" Type="http://schemas.openxmlformats.org/officeDocument/2006/relationships/hyperlink" Target="http://www.php.net/manual/en/control-structures.continue.php" TargetMode="External"/><Relationship Id="rId17" Type="http://schemas.openxmlformats.org/officeDocument/2006/relationships/hyperlink" Target="http://www.php.net/manual/en/control-structures.alternative-syntax.php" TargetMode="External"/><Relationship Id="rId25" Type="http://schemas.openxmlformats.org/officeDocument/2006/relationships/hyperlink" Target="http://www.php.net/manual/en/language.operators.type.php" TargetMode="External"/><Relationship Id="rId2" Type="http://schemas.openxmlformats.org/officeDocument/2006/relationships/hyperlink" Target="http://www.php.net/manual/en/language.oop5.abstract.php" TargetMode="External"/><Relationship Id="rId16" Type="http://schemas.openxmlformats.org/officeDocument/2006/relationships/hyperlink" Target="http://www.php.net/manual/en/control-structures.elseif.php" TargetMode="External"/><Relationship Id="rId20" Type="http://schemas.openxmlformats.org/officeDocument/2006/relationships/hyperlink" Target="http://www.php.net/manual/en/functions.user-defined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hp.net/manual/en/control-structures.break.php" TargetMode="External"/><Relationship Id="rId11" Type="http://schemas.openxmlformats.org/officeDocument/2006/relationships/hyperlink" Target="http://www.php.net/manual/en/language.oop5.constants.php" TargetMode="External"/><Relationship Id="rId24" Type="http://schemas.openxmlformats.org/officeDocument/2006/relationships/hyperlink" Target="http://www.php.net/manual/en/language.oop5.interfaces.php" TargetMode="External"/><Relationship Id="rId5" Type="http://schemas.openxmlformats.org/officeDocument/2006/relationships/hyperlink" Target="http://www.php.net/manual/en/control-structures.foreach.php" TargetMode="External"/><Relationship Id="rId15" Type="http://schemas.openxmlformats.org/officeDocument/2006/relationships/hyperlink" Target="http://www.php.net/manual/en/control-structures.else.php" TargetMode="External"/><Relationship Id="rId23" Type="http://schemas.openxmlformats.org/officeDocument/2006/relationships/hyperlink" Target="http://www.php.net/manual/en/control-structures.if.php" TargetMode="External"/><Relationship Id="rId28" Type="http://schemas.openxmlformats.org/officeDocument/2006/relationships/hyperlink" Target="http://www.php.net/manual/en/control-structures.while.php" TargetMode="External"/><Relationship Id="rId10" Type="http://schemas.openxmlformats.org/officeDocument/2006/relationships/hyperlink" Target="http://www.php.net/manual/en/language.oop5.cloning.php" TargetMode="External"/><Relationship Id="rId19" Type="http://schemas.openxmlformats.org/officeDocument/2006/relationships/hyperlink" Target="http://www.php.net/manual/en/control-structures.for.php" TargetMode="External"/><Relationship Id="rId4" Type="http://schemas.openxmlformats.org/officeDocument/2006/relationships/hyperlink" Target="http://www.php.net/manual/en/function.array.php" TargetMode="External"/><Relationship Id="rId9" Type="http://schemas.openxmlformats.org/officeDocument/2006/relationships/hyperlink" Target="http://www.php.net/manual/en/keyword.class.php" TargetMode="External"/><Relationship Id="rId14" Type="http://schemas.openxmlformats.org/officeDocument/2006/relationships/hyperlink" Target="http://www.php.net/manual/en/control-structures.do.while.php" TargetMode="External"/><Relationship Id="rId22" Type="http://schemas.openxmlformats.org/officeDocument/2006/relationships/hyperlink" Target="http://www.php.net/manual/en/control-structures.goto.php" TargetMode="External"/><Relationship Id="rId27" Type="http://schemas.openxmlformats.org/officeDocument/2006/relationships/hyperlink" Target="http://www.php.net/manual/en/language.oop5.visibility.php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hp.net/manual/en/function.list.php" TargetMode="External"/><Relationship Id="rId13" Type="http://schemas.openxmlformats.org/officeDocument/2006/relationships/hyperlink" Target="http://www.php.net/manual/en/language.namespaces.php" TargetMode="External"/><Relationship Id="rId3" Type="http://schemas.openxmlformats.org/officeDocument/2006/relationships/hyperlink" Target="http://www.php.net/manual/en/function.echo.php" TargetMode="External"/><Relationship Id="rId7" Type="http://schemas.openxmlformats.org/officeDocument/2006/relationships/hyperlink" Target="http://www.php.net/manual/en/function.isset.php" TargetMode="External"/><Relationship Id="rId12" Type="http://schemas.openxmlformats.org/officeDocument/2006/relationships/hyperlink" Target="http://www.php.net/manual/en/language.constants.predefined.php" TargetMode="External"/><Relationship Id="rId2" Type="http://schemas.openxmlformats.org/officeDocument/2006/relationships/hyperlink" Target="http://www.php.net/manual/en/function.die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hp.net/manual/en/function.eval.php" TargetMode="External"/><Relationship Id="rId11" Type="http://schemas.openxmlformats.org/officeDocument/2006/relationships/hyperlink" Target="http://www.php.net/manual/en/function.halt-compiler.php" TargetMode="External"/><Relationship Id="rId5" Type="http://schemas.openxmlformats.org/officeDocument/2006/relationships/hyperlink" Target="http://www.php.net/manual/en/function.exit.php" TargetMode="External"/><Relationship Id="rId10" Type="http://schemas.openxmlformats.org/officeDocument/2006/relationships/hyperlink" Target="http://www.php.net/manual/en/function.unset.php" TargetMode="External"/><Relationship Id="rId4" Type="http://schemas.openxmlformats.org/officeDocument/2006/relationships/hyperlink" Target="http://www.php.net/manual/en/function.empty.php" TargetMode="External"/><Relationship Id="rId9" Type="http://schemas.openxmlformats.org/officeDocument/2006/relationships/hyperlink" Target="http://www.php.net/manual/en/function.print.php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PHP?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IDIA 618.185</a:t>
            </a:r>
          </a:p>
          <a:p>
            <a:r>
              <a:rPr lang="en-US" dirty="0" smtClean="0"/>
              <a:t>Fall 2014</a:t>
            </a:r>
            <a:endParaRPr lang="en-US" dirty="0" smtClean="0"/>
          </a:p>
          <a:p>
            <a:r>
              <a:rPr lang="en-US" dirty="0" smtClean="0"/>
              <a:t>Bridget M Blodgett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9206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Syntaxes?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Syntax is the grammar of computer languages</a:t>
            </a:r>
          </a:p>
          <a:p>
            <a:pPr lvl="1"/>
            <a:r>
              <a:rPr lang="en-US" dirty="0" smtClean="0"/>
              <a:t>PHP draws upon two main types</a:t>
            </a:r>
          </a:p>
          <a:p>
            <a:r>
              <a:rPr lang="en-US" dirty="0" smtClean="0"/>
              <a:t>C Syntax</a:t>
            </a:r>
          </a:p>
          <a:p>
            <a:pPr lvl="1"/>
            <a:r>
              <a:rPr lang="en-US" dirty="0" smtClean="0"/>
              <a:t>Use of curly brackets, semicolons, role of whitespace</a:t>
            </a:r>
          </a:p>
          <a:p>
            <a:r>
              <a:rPr lang="en-US" dirty="0" err="1" smtClean="0"/>
              <a:t>perl</a:t>
            </a:r>
            <a:r>
              <a:rPr lang="en-US" dirty="0" smtClean="0"/>
              <a:t> Syntax</a:t>
            </a:r>
          </a:p>
          <a:p>
            <a:pPr lvl="1"/>
            <a:r>
              <a:rPr lang="en-US" dirty="0" smtClean="0"/>
              <a:t>$ to being variable names, associative arrays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1FFB1-C0A8-4EFF-A12E-4DA4E464C0A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0214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Philosophy of PHP*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are a responsible and intelligent programmer</a:t>
            </a:r>
          </a:p>
          <a:p>
            <a:r>
              <a:rPr lang="en-US" dirty="0" smtClean="0"/>
              <a:t>You know what you want to do</a:t>
            </a:r>
          </a:p>
          <a:p>
            <a:r>
              <a:rPr lang="en-US" dirty="0" smtClean="0"/>
              <a:t>Some flexibility in syntax is OK – style choices are OK</a:t>
            </a:r>
          </a:p>
          <a:p>
            <a:r>
              <a:rPr lang="en-US" dirty="0" smtClean="0"/>
              <a:t>Lets make this as convenient as possible</a:t>
            </a:r>
          </a:p>
          <a:p>
            <a:r>
              <a:rPr lang="en-US" dirty="0" smtClean="0"/>
              <a:t>Sometimes errors fail silently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1FFB1-C0A8-4EFF-A12E-4DA4E464C0AF}" type="slidenum">
              <a:rPr lang="en-US" smtClean="0"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356350"/>
            <a:ext cx="7772400" cy="365125"/>
          </a:xfrm>
        </p:spPr>
        <p:txBody>
          <a:bodyPr/>
          <a:lstStyle/>
          <a:p>
            <a:r>
              <a:rPr lang="en-US" dirty="0" smtClean="0"/>
              <a:t>*As borrowed from http://www-personal.umich.edu/~csev/courses/f11/si572/lectures/PHP-03-PHP.pdf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66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Needed For PHP?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Ideally just ending a file in .</a:t>
            </a:r>
            <a:r>
              <a:rPr lang="en-US" dirty="0" err="1" smtClean="0"/>
              <a:t>php</a:t>
            </a:r>
            <a:r>
              <a:rPr lang="en-US" dirty="0" smtClean="0"/>
              <a:t> makes it a PHP file, even if all the content is HTML</a:t>
            </a:r>
          </a:p>
          <a:p>
            <a:r>
              <a:rPr lang="en-US" dirty="0" smtClean="0"/>
              <a:t>Beyond that the &lt;?</a:t>
            </a:r>
            <a:r>
              <a:rPr lang="en-US" dirty="0" err="1" smtClean="0"/>
              <a:t>php</a:t>
            </a:r>
            <a:r>
              <a:rPr lang="en-US" dirty="0" smtClean="0"/>
              <a:t> and ?&gt; tags are needed to indicate sections that contain PHP code (so the parser knows when to start reading)</a:t>
            </a:r>
          </a:p>
          <a:p>
            <a:r>
              <a:rPr lang="en-US" dirty="0" smtClean="0"/>
              <a:t>All the HTML in a page can be output from within these PHP tags or the tags can be embedded within the 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1FFB1-C0A8-4EFF-A12E-4DA4E464C0A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9604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Embedding PHP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this class most of our PHP will be embedded in a basic HTML page</a:t>
            </a:r>
          </a:p>
          <a:p>
            <a:pPr lvl="1"/>
            <a:r>
              <a:rPr lang="en-US" dirty="0" smtClean="0"/>
              <a:t>Although pages of “pure” PHP will also work</a:t>
            </a:r>
          </a:p>
          <a:p>
            <a:r>
              <a:rPr lang="en-US" dirty="0" smtClean="0"/>
              <a:t>Embedding your PHP code is useful because it allows for some styling to be applied to the output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1FFB1-C0A8-4EFF-A12E-4DA4E464C0A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1881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305800" cy="20574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&lt;HTML&gt;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&lt;BODY&gt;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&lt;p&gt;I am going to say hello. &lt;?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php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echo “Hello”; 	?&gt;&lt;/p&gt;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&lt;/BODY&gt;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&lt;/HTML&gt;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1FFB1-C0A8-4EFF-A12E-4DA4E464C0AF}" type="slidenum">
              <a:rPr lang="en-US" smtClean="0"/>
              <a:t>14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3276600"/>
            <a:ext cx="8305800" cy="2667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&lt;?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php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echo “&lt;HTML&gt;”;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echo “&lt;BODY&gt;”;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echo “&lt;p&gt;I am going to say hello.”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echo “Hello!”;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echo “&lt;/p&gt;”;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echo “&lt;/BODY&gt;”;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echo “&lt;/HTML&gt;”;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?&gt;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111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Comments are extremely important</a:t>
            </a:r>
          </a:p>
          <a:p>
            <a:pPr lvl="1"/>
            <a:r>
              <a:rPr lang="en-US" dirty="0" smtClean="0"/>
              <a:t>They allow others to understand what each part of your code does</a:t>
            </a:r>
          </a:p>
          <a:p>
            <a:pPr lvl="1"/>
            <a:r>
              <a:rPr lang="en-US" dirty="0" smtClean="0"/>
              <a:t>They allow you to remember what you were trying to do</a:t>
            </a:r>
          </a:p>
          <a:p>
            <a:pPr lvl="1"/>
            <a:r>
              <a:rPr lang="en-US" dirty="0" smtClean="0"/>
              <a:t>They can often act as the basis for a guide or user manual for other who may need to edit/update your code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1FFB1-C0A8-4EFF-A12E-4DA4E464C0A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6116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types of comments</a:t>
            </a:r>
          </a:p>
          <a:p>
            <a:pPr lvl="1"/>
            <a:r>
              <a:rPr lang="en-US" dirty="0" smtClean="0"/>
              <a:t>Single Line \\</a:t>
            </a:r>
          </a:p>
          <a:p>
            <a:pPr lvl="2"/>
            <a:r>
              <a:rPr lang="en-US" dirty="0" smtClean="0"/>
              <a:t>Good for removing a single line of code</a:t>
            </a:r>
          </a:p>
          <a:p>
            <a:pPr lvl="2"/>
            <a:r>
              <a:rPr lang="en-US" dirty="0" smtClean="0"/>
              <a:t>Adds literal comments to the end of a line of code</a:t>
            </a:r>
          </a:p>
          <a:p>
            <a:pPr lvl="1"/>
            <a:r>
              <a:rPr lang="en-US" dirty="0" smtClean="0"/>
              <a:t>Multi-line /*  */</a:t>
            </a:r>
          </a:p>
          <a:p>
            <a:pPr lvl="2"/>
            <a:r>
              <a:rPr lang="en-US" dirty="0" smtClean="0"/>
              <a:t>Good for removing blocks of code (that may not be working)</a:t>
            </a:r>
          </a:p>
          <a:p>
            <a:pPr lvl="2"/>
            <a:r>
              <a:rPr lang="en-US" dirty="0" smtClean="0"/>
              <a:t>Can’t be nested (one put around another)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1FFB1-C0A8-4EFF-A12E-4DA4E464C0A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809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Semicolons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PHP statement must end with a semicolon</a:t>
            </a:r>
          </a:p>
          <a:p>
            <a:r>
              <a:rPr lang="en-US" dirty="0" smtClean="0"/>
              <a:t>If the PHP parser doesn’t see one it will assume each line is connected </a:t>
            </a:r>
          </a:p>
          <a:p>
            <a:pPr lvl="1"/>
            <a:r>
              <a:rPr lang="en-US" dirty="0" smtClean="0"/>
              <a:t>Results in weird output and errors</a:t>
            </a:r>
          </a:p>
          <a:p>
            <a:r>
              <a:rPr lang="en-US" dirty="0" smtClean="0"/>
              <a:t>Single most common error when programming in PHP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1FFB1-C0A8-4EFF-A12E-4DA4E464C0A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4480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PHP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Must have a $ before their name</a:t>
            </a:r>
          </a:p>
          <a:p>
            <a:r>
              <a:rPr lang="en-US" dirty="0" smtClean="0"/>
              <a:t>Can contain a-z, A-Z, 0-9, or start with _</a:t>
            </a:r>
          </a:p>
          <a:p>
            <a:r>
              <a:rPr lang="en-US" dirty="0" smtClean="0"/>
              <a:t>Capitalization matters!</a:t>
            </a:r>
          </a:p>
          <a:p>
            <a:pPr lvl="1"/>
            <a:r>
              <a:rPr lang="en-US" dirty="0" smtClean="0"/>
              <a:t>$Class, $class, $CLASS, $</a:t>
            </a:r>
            <a:r>
              <a:rPr lang="en-US" dirty="0" err="1" smtClean="0"/>
              <a:t>ClAsS</a:t>
            </a:r>
            <a:r>
              <a:rPr lang="en-US" dirty="0" smtClean="0"/>
              <a:t> are all different variables</a:t>
            </a:r>
          </a:p>
          <a:p>
            <a:r>
              <a:rPr lang="en-US" dirty="0" smtClean="0"/>
              <a:t>Spelling Matters</a:t>
            </a:r>
          </a:p>
          <a:p>
            <a:pPr lvl="1"/>
            <a:r>
              <a:rPr lang="en-US" dirty="0" smtClean="0"/>
              <a:t>From the book </a:t>
            </a:r>
            <a:r>
              <a:rPr lang="en-US" dirty="0" err="1" smtClean="0"/>
              <a:t>Referer</a:t>
            </a:r>
            <a:r>
              <a:rPr lang="en-US" dirty="0" smtClean="0"/>
              <a:t> and Referrer are two different names</a:t>
            </a:r>
          </a:p>
          <a:p>
            <a:r>
              <a:rPr lang="en-US" dirty="0" smtClean="0"/>
              <a:t>Reserved words cannot be used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1FFB1-C0A8-4EFF-A12E-4DA4E464C0A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4007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PHP Keywords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011360"/>
              </p:ext>
            </p:extLst>
          </p:nvPr>
        </p:nvGraphicFramePr>
        <p:xfrm>
          <a:off x="381002" y="1589352"/>
          <a:ext cx="8382000" cy="4540427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676400"/>
                <a:gridCol w="1676400"/>
                <a:gridCol w="1676400"/>
                <a:gridCol w="1676400"/>
                <a:gridCol w="1676400"/>
              </a:tblGrid>
              <a:tr h="495027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hlinkClick r:id="rId2"/>
                        </a:rPr>
                        <a:t>abstract</a:t>
                      </a:r>
                      <a:r>
                        <a:rPr lang="en-US" sz="1400" dirty="0"/>
                        <a:t> (as of PHP 5) </a:t>
                      </a:r>
                    </a:p>
                  </a:txBody>
                  <a:tcPr marL="70718" marR="70718" marT="35359" marB="35359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hlinkClick r:id="rId3"/>
                        </a:rPr>
                        <a:t>and</a:t>
                      </a:r>
                      <a:r>
                        <a:rPr lang="en-US" sz="1400"/>
                        <a:t> </a:t>
                      </a:r>
                    </a:p>
                  </a:txBody>
                  <a:tcPr marL="70718" marR="70718" marT="35359" marB="35359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hlinkClick r:id="rId4"/>
                        </a:rPr>
                        <a:t>array()</a:t>
                      </a:r>
                      <a:r>
                        <a:rPr lang="en-US" sz="1400"/>
                        <a:t> </a:t>
                      </a:r>
                    </a:p>
                  </a:txBody>
                  <a:tcPr marL="70718" marR="70718" marT="35359" marB="35359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hlinkClick r:id="rId5"/>
                        </a:rPr>
                        <a:t>as</a:t>
                      </a:r>
                      <a:r>
                        <a:rPr lang="en-US" sz="1400"/>
                        <a:t> </a:t>
                      </a:r>
                    </a:p>
                  </a:txBody>
                  <a:tcPr marL="70718" marR="70718" marT="35359" marB="35359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hlinkClick r:id="rId6"/>
                        </a:rPr>
                        <a:t>break</a:t>
                      </a:r>
                      <a:r>
                        <a:rPr lang="en-US" sz="1400"/>
                        <a:t> </a:t>
                      </a:r>
                    </a:p>
                  </a:txBody>
                  <a:tcPr marL="70718" marR="70718" marT="35359" marB="35359" anchor="ctr"/>
                </a:tc>
              </a:tr>
              <a:tr h="495027"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hlinkClick r:id="rId7"/>
                        </a:rPr>
                        <a:t>case</a:t>
                      </a:r>
                      <a:r>
                        <a:rPr lang="en-US" sz="1400"/>
                        <a:t> </a:t>
                      </a:r>
                    </a:p>
                  </a:txBody>
                  <a:tcPr marL="70718" marR="70718" marT="35359" marB="35359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hlinkClick r:id="rId8"/>
                        </a:rPr>
                        <a:t>catch</a:t>
                      </a:r>
                      <a:r>
                        <a:rPr lang="en-US" sz="1400"/>
                        <a:t> (as of PHP 5) </a:t>
                      </a:r>
                    </a:p>
                  </a:txBody>
                  <a:tcPr marL="70718" marR="70718" marT="35359" marB="35359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cfunction (PHP 4 only) </a:t>
                      </a:r>
                    </a:p>
                  </a:txBody>
                  <a:tcPr marL="70718" marR="70718" marT="35359" marB="35359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hlinkClick r:id="rId9"/>
                        </a:rPr>
                        <a:t>class</a:t>
                      </a:r>
                      <a:r>
                        <a:rPr lang="en-US" sz="1400"/>
                        <a:t> </a:t>
                      </a:r>
                    </a:p>
                  </a:txBody>
                  <a:tcPr marL="70718" marR="70718" marT="35359" marB="35359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hlinkClick r:id="rId10"/>
                        </a:rPr>
                        <a:t>clone</a:t>
                      </a:r>
                      <a:r>
                        <a:rPr lang="en-US" sz="1400"/>
                        <a:t> (as of PHP 5) </a:t>
                      </a:r>
                    </a:p>
                  </a:txBody>
                  <a:tcPr marL="70718" marR="70718" marT="35359" marB="35359" anchor="ctr"/>
                </a:tc>
              </a:tr>
              <a:tr h="282873"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hlinkClick r:id="rId11"/>
                        </a:rPr>
                        <a:t>const</a:t>
                      </a:r>
                      <a:r>
                        <a:rPr lang="en-US" sz="1400"/>
                        <a:t> </a:t>
                      </a:r>
                    </a:p>
                  </a:txBody>
                  <a:tcPr marL="70718" marR="70718" marT="35359" marB="35359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hlinkClick r:id="rId12"/>
                        </a:rPr>
                        <a:t>continue</a:t>
                      </a:r>
                      <a:r>
                        <a:rPr lang="en-US" sz="1400"/>
                        <a:t> </a:t>
                      </a:r>
                    </a:p>
                  </a:txBody>
                  <a:tcPr marL="70718" marR="70718" marT="35359" marB="35359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hlinkClick r:id="rId13"/>
                        </a:rPr>
                        <a:t>declare</a:t>
                      </a:r>
                      <a:r>
                        <a:rPr lang="en-US" sz="1400"/>
                        <a:t> </a:t>
                      </a:r>
                    </a:p>
                  </a:txBody>
                  <a:tcPr marL="70718" marR="70718" marT="35359" marB="35359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hlinkClick r:id="rId7"/>
                        </a:rPr>
                        <a:t>default</a:t>
                      </a:r>
                      <a:r>
                        <a:rPr lang="en-US" sz="1400"/>
                        <a:t> </a:t>
                      </a:r>
                    </a:p>
                  </a:txBody>
                  <a:tcPr marL="70718" marR="70718" marT="35359" marB="35359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hlinkClick r:id="rId14"/>
                        </a:rPr>
                        <a:t>do</a:t>
                      </a:r>
                      <a:r>
                        <a:rPr lang="en-US" sz="1400"/>
                        <a:t> </a:t>
                      </a:r>
                    </a:p>
                  </a:txBody>
                  <a:tcPr marL="70718" marR="70718" marT="35359" marB="35359" anchor="ctr"/>
                </a:tc>
              </a:tr>
              <a:tr h="282873"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hlinkClick r:id="rId15"/>
                        </a:rPr>
                        <a:t>else</a:t>
                      </a:r>
                      <a:r>
                        <a:rPr lang="en-US" sz="1400"/>
                        <a:t> </a:t>
                      </a:r>
                    </a:p>
                  </a:txBody>
                  <a:tcPr marL="70718" marR="70718" marT="35359" marB="35359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hlinkClick r:id="rId16"/>
                        </a:rPr>
                        <a:t>elseif</a:t>
                      </a:r>
                      <a:r>
                        <a:rPr lang="en-US" sz="1400"/>
                        <a:t> </a:t>
                      </a:r>
                    </a:p>
                  </a:txBody>
                  <a:tcPr marL="70718" marR="70718" marT="35359" marB="35359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hlinkClick r:id="rId13"/>
                        </a:rPr>
                        <a:t>enddeclare</a:t>
                      </a:r>
                      <a:r>
                        <a:rPr lang="en-US" sz="1400"/>
                        <a:t> </a:t>
                      </a:r>
                    </a:p>
                  </a:txBody>
                  <a:tcPr marL="70718" marR="70718" marT="35359" marB="35359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hlinkClick r:id="rId17"/>
                        </a:rPr>
                        <a:t>endfor</a:t>
                      </a:r>
                      <a:r>
                        <a:rPr lang="en-US" sz="1400"/>
                        <a:t> </a:t>
                      </a:r>
                    </a:p>
                  </a:txBody>
                  <a:tcPr marL="70718" marR="70718" marT="35359" marB="35359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hlinkClick r:id="rId17"/>
                        </a:rPr>
                        <a:t>endforeach</a:t>
                      </a:r>
                      <a:r>
                        <a:rPr lang="en-US" sz="1400"/>
                        <a:t> </a:t>
                      </a:r>
                    </a:p>
                  </a:txBody>
                  <a:tcPr marL="70718" marR="70718" marT="35359" marB="35359" anchor="ctr"/>
                </a:tc>
              </a:tr>
              <a:tr h="495027"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hlinkClick r:id="rId17"/>
                        </a:rPr>
                        <a:t>endif</a:t>
                      </a:r>
                      <a:r>
                        <a:rPr lang="en-US" sz="1400"/>
                        <a:t> </a:t>
                      </a:r>
                    </a:p>
                  </a:txBody>
                  <a:tcPr marL="70718" marR="70718" marT="35359" marB="35359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hlinkClick r:id="rId17"/>
                        </a:rPr>
                        <a:t>endswitch</a:t>
                      </a:r>
                      <a:r>
                        <a:rPr lang="en-US" sz="1400"/>
                        <a:t> </a:t>
                      </a:r>
                    </a:p>
                  </a:txBody>
                  <a:tcPr marL="70718" marR="70718" marT="35359" marB="35359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hlinkClick r:id="rId17"/>
                        </a:rPr>
                        <a:t>endwhile</a:t>
                      </a:r>
                      <a:r>
                        <a:rPr lang="en-US" sz="1400"/>
                        <a:t> </a:t>
                      </a:r>
                    </a:p>
                  </a:txBody>
                  <a:tcPr marL="70718" marR="70718" marT="35359" marB="35359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hlinkClick r:id="rId9"/>
                        </a:rPr>
                        <a:t>extends</a:t>
                      </a:r>
                      <a:r>
                        <a:rPr lang="en-US" sz="1400"/>
                        <a:t> </a:t>
                      </a:r>
                    </a:p>
                  </a:txBody>
                  <a:tcPr marL="70718" marR="70718" marT="35359" marB="35359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hlinkClick r:id="rId18"/>
                        </a:rPr>
                        <a:t>final</a:t>
                      </a:r>
                      <a:r>
                        <a:rPr lang="en-US" sz="1400"/>
                        <a:t> (as of PHP 5) </a:t>
                      </a:r>
                    </a:p>
                  </a:txBody>
                  <a:tcPr marL="70718" marR="70718" marT="35359" marB="35359" anchor="ctr"/>
                </a:tc>
              </a:tr>
              <a:tr h="495027"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hlinkClick r:id="rId19"/>
                        </a:rPr>
                        <a:t>for</a:t>
                      </a:r>
                      <a:r>
                        <a:rPr lang="en-US" sz="1400"/>
                        <a:t> </a:t>
                      </a:r>
                    </a:p>
                  </a:txBody>
                  <a:tcPr marL="70718" marR="70718" marT="35359" marB="35359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hlinkClick r:id="rId5"/>
                        </a:rPr>
                        <a:t>foreach</a:t>
                      </a:r>
                      <a:r>
                        <a:rPr lang="en-US" sz="1400"/>
                        <a:t> </a:t>
                      </a:r>
                    </a:p>
                  </a:txBody>
                  <a:tcPr marL="70718" marR="70718" marT="35359" marB="35359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hlinkClick r:id="rId20"/>
                        </a:rPr>
                        <a:t>function</a:t>
                      </a:r>
                      <a:r>
                        <a:rPr lang="en-US" sz="1400"/>
                        <a:t> </a:t>
                      </a:r>
                    </a:p>
                  </a:txBody>
                  <a:tcPr marL="70718" marR="70718" marT="35359" marB="35359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hlinkClick r:id="rId21"/>
                        </a:rPr>
                        <a:t>global</a:t>
                      </a:r>
                      <a:r>
                        <a:rPr lang="en-US" sz="1400"/>
                        <a:t> </a:t>
                      </a:r>
                    </a:p>
                  </a:txBody>
                  <a:tcPr marL="70718" marR="70718" marT="35359" marB="35359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hlinkClick r:id="rId22"/>
                        </a:rPr>
                        <a:t>goto</a:t>
                      </a:r>
                      <a:r>
                        <a:rPr lang="en-US" sz="1400"/>
                        <a:t> (as of PHP 5.3) </a:t>
                      </a:r>
                    </a:p>
                  </a:txBody>
                  <a:tcPr marL="70718" marR="70718" marT="35359" marB="35359" anchor="ctr"/>
                </a:tc>
              </a:tr>
              <a:tr h="495027"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hlinkClick r:id="rId23"/>
                        </a:rPr>
                        <a:t>if</a:t>
                      </a:r>
                      <a:r>
                        <a:rPr lang="en-US" sz="1400"/>
                        <a:t> </a:t>
                      </a:r>
                    </a:p>
                  </a:txBody>
                  <a:tcPr marL="70718" marR="70718" marT="35359" marB="35359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hlinkClick r:id="rId24"/>
                        </a:rPr>
                        <a:t>implements</a:t>
                      </a:r>
                      <a:r>
                        <a:rPr lang="en-US" sz="1400"/>
                        <a:t> (as of PHP 5) </a:t>
                      </a:r>
                    </a:p>
                  </a:txBody>
                  <a:tcPr marL="70718" marR="70718" marT="35359" marB="35359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hlinkClick r:id="rId24"/>
                        </a:rPr>
                        <a:t>interface</a:t>
                      </a:r>
                      <a:r>
                        <a:rPr lang="en-US" sz="1400"/>
                        <a:t> (as of PHP 5) </a:t>
                      </a:r>
                    </a:p>
                  </a:txBody>
                  <a:tcPr marL="70718" marR="70718" marT="35359" marB="35359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hlinkClick r:id="rId25"/>
                        </a:rPr>
                        <a:t>instanceof</a:t>
                      </a:r>
                      <a:r>
                        <a:rPr lang="en-US" sz="1400"/>
                        <a:t> (as of PHP 5) </a:t>
                      </a:r>
                    </a:p>
                  </a:txBody>
                  <a:tcPr marL="70718" marR="70718" marT="35359" marB="35359" anchor="ctr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70718" marR="70718" marT="35359" marB="35359"/>
                </a:tc>
              </a:tr>
              <a:tr h="495027"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hlinkClick r:id="rId26"/>
                        </a:rPr>
                        <a:t>namespace</a:t>
                      </a:r>
                      <a:r>
                        <a:rPr lang="en-US" sz="1400"/>
                        <a:t> (as of PHP 5.3) </a:t>
                      </a:r>
                    </a:p>
                  </a:txBody>
                  <a:tcPr marL="70718" marR="70718" marT="35359" marB="35359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hlinkClick r:id="rId9"/>
                        </a:rPr>
                        <a:t>new</a:t>
                      </a:r>
                      <a:r>
                        <a:rPr lang="en-US" sz="1400"/>
                        <a:t> </a:t>
                      </a:r>
                    </a:p>
                  </a:txBody>
                  <a:tcPr marL="70718" marR="70718" marT="35359" marB="35359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old_function (PHP 4 only) </a:t>
                      </a:r>
                    </a:p>
                  </a:txBody>
                  <a:tcPr marL="70718" marR="70718" marT="35359" marB="35359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hlinkClick r:id="rId3"/>
                        </a:rPr>
                        <a:t>or</a:t>
                      </a:r>
                      <a:r>
                        <a:rPr lang="en-US" sz="1400"/>
                        <a:t> </a:t>
                      </a:r>
                    </a:p>
                  </a:txBody>
                  <a:tcPr marL="70718" marR="70718" marT="35359" marB="35359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hlinkClick r:id="rId27"/>
                        </a:rPr>
                        <a:t>private</a:t>
                      </a:r>
                      <a:r>
                        <a:rPr lang="en-US" sz="1400"/>
                        <a:t> (as of PHP 5) </a:t>
                      </a:r>
                    </a:p>
                  </a:txBody>
                  <a:tcPr marL="70718" marR="70718" marT="35359" marB="35359" anchor="ctr"/>
                </a:tc>
              </a:tr>
              <a:tr h="495027"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hlinkClick r:id="rId27"/>
                        </a:rPr>
                        <a:t>protected</a:t>
                      </a:r>
                      <a:r>
                        <a:rPr lang="en-US" sz="1400"/>
                        <a:t> (as of PHP 5) </a:t>
                      </a:r>
                    </a:p>
                  </a:txBody>
                  <a:tcPr marL="70718" marR="70718" marT="35359" marB="35359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hlinkClick r:id="rId27"/>
                        </a:rPr>
                        <a:t>public</a:t>
                      </a:r>
                      <a:r>
                        <a:rPr lang="en-US" sz="1400"/>
                        <a:t> (as of PHP 5) </a:t>
                      </a:r>
                    </a:p>
                  </a:txBody>
                  <a:tcPr marL="70718" marR="70718" marT="35359" marB="35359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hlinkClick r:id="rId21"/>
                        </a:rPr>
                        <a:t>static</a:t>
                      </a:r>
                      <a:r>
                        <a:rPr lang="en-US" sz="1400"/>
                        <a:t> </a:t>
                      </a:r>
                    </a:p>
                  </a:txBody>
                  <a:tcPr marL="70718" marR="70718" marT="35359" marB="35359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hlinkClick r:id="rId7"/>
                        </a:rPr>
                        <a:t>switch</a:t>
                      </a:r>
                      <a:r>
                        <a:rPr lang="en-US" sz="1400"/>
                        <a:t> </a:t>
                      </a:r>
                    </a:p>
                  </a:txBody>
                  <a:tcPr marL="70718" marR="70718" marT="35359" marB="35359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hlinkClick r:id="rId8"/>
                        </a:rPr>
                        <a:t>throw</a:t>
                      </a:r>
                      <a:r>
                        <a:rPr lang="en-US" sz="1400"/>
                        <a:t> (as of PHP 5) </a:t>
                      </a:r>
                    </a:p>
                  </a:txBody>
                  <a:tcPr marL="70718" marR="70718" marT="35359" marB="35359" anchor="ctr"/>
                </a:tc>
              </a:tr>
              <a:tr h="495027"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hlinkClick r:id="rId8"/>
                        </a:rPr>
                        <a:t>try</a:t>
                      </a:r>
                      <a:r>
                        <a:rPr lang="en-US" sz="1400"/>
                        <a:t> (as of PHP 5) </a:t>
                      </a:r>
                    </a:p>
                  </a:txBody>
                  <a:tcPr marL="70718" marR="70718" marT="35359" marB="35359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hlinkClick r:id="rId26"/>
                        </a:rPr>
                        <a:t>use</a:t>
                      </a:r>
                      <a:r>
                        <a:rPr lang="en-US" sz="1400"/>
                        <a:t> </a:t>
                      </a:r>
                    </a:p>
                  </a:txBody>
                  <a:tcPr marL="70718" marR="70718" marT="35359" marB="35359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hlinkClick r:id="rId9"/>
                        </a:rPr>
                        <a:t>var</a:t>
                      </a:r>
                      <a:r>
                        <a:rPr lang="en-US" sz="1400"/>
                        <a:t> </a:t>
                      </a:r>
                    </a:p>
                  </a:txBody>
                  <a:tcPr marL="70718" marR="70718" marT="35359" marB="35359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hlinkClick r:id="rId28"/>
                        </a:rPr>
                        <a:t>while</a:t>
                      </a:r>
                      <a:r>
                        <a:rPr lang="en-US" sz="1400"/>
                        <a:t> </a:t>
                      </a:r>
                    </a:p>
                  </a:txBody>
                  <a:tcPr marL="70718" marR="70718" marT="35359" marB="35359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>
                          <a:hlinkClick r:id="rId3"/>
                        </a:rPr>
                        <a:t>xor</a:t>
                      </a:r>
                      <a:endParaRPr lang="en-US" sz="1400" dirty="0"/>
                    </a:p>
                  </a:txBody>
                  <a:tcPr marL="70718" marR="70718" marT="35359" marB="35359" anchor="ctr"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1FFB1-C0A8-4EFF-A12E-4DA4E464C0A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557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What is PHP?</a:t>
            </a:r>
          </a:p>
          <a:p>
            <a:r>
              <a:rPr lang="en-US" dirty="0" smtClean="0"/>
              <a:t>How to use PHP?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1FFB1-C0A8-4EFF-A12E-4DA4E464C0A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6241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Reserved Words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8325504"/>
              </p:ext>
            </p:extLst>
          </p:nvPr>
        </p:nvGraphicFramePr>
        <p:xfrm>
          <a:off x="381000" y="1828800"/>
          <a:ext cx="8229600" cy="137160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hlinkClick r:id="rId2"/>
                        </a:rPr>
                        <a:t>die()</a:t>
                      </a:r>
                      <a:r>
                        <a:rPr lang="en-US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hlinkClick r:id="rId3"/>
                        </a:rPr>
                        <a:t>echo()</a:t>
                      </a:r>
                      <a:r>
                        <a:rPr lang="en-US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hlinkClick r:id="rId4"/>
                        </a:rPr>
                        <a:t>empty()</a:t>
                      </a:r>
                      <a:r>
                        <a:rPr lang="en-US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hlinkClick r:id="rId5"/>
                        </a:rPr>
                        <a:t>exit()</a:t>
                      </a:r>
                      <a:r>
                        <a:rPr lang="en-US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hlinkClick r:id="rId6"/>
                        </a:rPr>
                        <a:t>eval()</a:t>
                      </a:r>
                      <a:r>
                        <a:rPr lang="en-US"/>
                        <a:t>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include()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include_once()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hlinkClick r:id="rId7"/>
                        </a:rPr>
                        <a:t>isset()</a:t>
                      </a:r>
                      <a:r>
                        <a:rPr lang="en-US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hlinkClick r:id="rId8"/>
                        </a:rPr>
                        <a:t>list()</a:t>
                      </a:r>
                      <a:r>
                        <a:rPr lang="en-US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require()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require_once()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return()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hlinkClick r:id="rId9"/>
                        </a:rPr>
                        <a:t>print()</a:t>
                      </a:r>
                      <a:r>
                        <a:rPr lang="en-US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hlinkClick r:id="rId10"/>
                        </a:rPr>
                        <a:t>unset()</a:t>
                      </a:r>
                      <a:r>
                        <a:rPr lang="en-US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hlinkClick r:id="rId11"/>
                        </a:rPr>
                        <a:t>__</a:t>
                      </a:r>
                      <a:r>
                        <a:rPr lang="en-US" dirty="0" err="1">
                          <a:hlinkClick r:id="rId11"/>
                        </a:rPr>
                        <a:t>halt_compiler</a:t>
                      </a:r>
                      <a:r>
                        <a:rPr lang="en-US" dirty="0">
                          <a:hlinkClick r:id="rId11"/>
                        </a:rPr>
                        <a:t>()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28600" y="1371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Language constructs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4181602"/>
              </p:ext>
            </p:extLst>
          </p:nvPr>
        </p:nvGraphicFramePr>
        <p:xfrm>
          <a:off x="0" y="4511040"/>
          <a:ext cx="9140636" cy="128016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844929"/>
                <a:gridCol w="1692593"/>
                <a:gridCol w="1114743"/>
                <a:gridCol w="1157605"/>
                <a:gridCol w="1733423"/>
                <a:gridCol w="1597343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hlinkClick r:id="rId12"/>
                        </a:rPr>
                        <a:t>__CLASS__</a:t>
                      </a:r>
                      <a:r>
                        <a:rPr lang="en-US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hlinkClick r:id="rId12"/>
                        </a:rPr>
                        <a:t>__DIR</a:t>
                      </a:r>
                      <a:r>
                        <a:rPr lang="en-US" dirty="0" smtClean="0">
                          <a:hlinkClick r:id="rId12"/>
                        </a:rPr>
                        <a:t>__</a:t>
                      </a:r>
                      <a:endParaRPr lang="en-US" dirty="0" smtClean="0"/>
                    </a:p>
                    <a:p>
                      <a:pPr algn="l"/>
                      <a:r>
                        <a:rPr lang="en-US" dirty="0" smtClean="0"/>
                        <a:t> </a:t>
                      </a:r>
                      <a:r>
                        <a:rPr lang="en-US" dirty="0"/>
                        <a:t>(as of PHP 5.3)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hlinkClick r:id="rId12"/>
                        </a:rPr>
                        <a:t>__FILE__</a:t>
                      </a:r>
                      <a:r>
                        <a:rPr lang="en-US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hlinkClick r:id="rId12"/>
                        </a:rPr>
                        <a:t>__LINE__</a:t>
                      </a:r>
                      <a:r>
                        <a:rPr lang="en-US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hlinkClick r:id="rId12"/>
                        </a:rPr>
                        <a:t>__FUNCTION__</a:t>
                      </a:r>
                      <a:r>
                        <a:rPr lang="en-US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hlinkClick r:id="rId12"/>
                        </a:rPr>
                        <a:t>__METHOD__</a:t>
                      </a:r>
                      <a:r>
                        <a:rPr lang="en-US"/>
                        <a:t>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hlinkClick r:id="rId13"/>
                        </a:rPr>
                        <a:t>__NAMESPACE</a:t>
                      </a:r>
                      <a:r>
                        <a:rPr lang="en-US" dirty="0" smtClean="0">
                          <a:hlinkClick r:id="rId13"/>
                        </a:rPr>
                        <a:t>__</a:t>
                      </a:r>
                      <a:endParaRPr lang="en-US" dirty="0" smtClean="0"/>
                    </a:p>
                    <a:p>
                      <a:pPr algn="l"/>
                      <a:r>
                        <a:rPr lang="en-US" dirty="0" smtClean="0"/>
                        <a:t> </a:t>
                      </a:r>
                      <a:r>
                        <a:rPr lang="en-US" dirty="0"/>
                        <a:t>(as of PHP 5.3)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24307" y="38100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Compile-time constants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1FFB1-C0A8-4EFF-A12E-4DA4E464C0A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1503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Strings are one type of variable</a:t>
            </a:r>
          </a:p>
          <a:p>
            <a:pPr lvl="1"/>
            <a:r>
              <a:rPr lang="en-US" dirty="0" smtClean="0"/>
              <a:t>They contain letters or whole phrases</a:t>
            </a:r>
          </a:p>
          <a:p>
            <a:pPr lvl="1"/>
            <a:r>
              <a:rPr lang="en-US" dirty="0" smtClean="0"/>
              <a:t>Can be assigned directly to a variable</a:t>
            </a:r>
          </a:p>
          <a:p>
            <a:pPr lvl="1"/>
            <a:r>
              <a:rPr lang="en-US" dirty="0" smtClean="0"/>
              <a:t>Or can be read from user input (we’ll address this later)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1FFB1-C0A8-4EFF-A12E-4DA4E464C0A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0501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PHP doesn’t have classifications of the types of numbers that it accepts</a:t>
            </a:r>
          </a:p>
          <a:p>
            <a:pPr lvl="1"/>
            <a:r>
              <a:rPr lang="en-US" dirty="0" smtClean="0"/>
              <a:t>$</a:t>
            </a:r>
            <a:r>
              <a:rPr lang="en-US" dirty="0" err="1" smtClean="0"/>
              <a:t>num</a:t>
            </a:r>
            <a:r>
              <a:rPr lang="en-US" dirty="0" smtClean="0"/>
              <a:t> = 4</a:t>
            </a:r>
          </a:p>
          <a:p>
            <a:pPr lvl="1"/>
            <a:r>
              <a:rPr lang="en-US" dirty="0" smtClean="0"/>
              <a:t>$</a:t>
            </a:r>
            <a:r>
              <a:rPr lang="en-US" dirty="0" err="1" smtClean="0"/>
              <a:t>num</a:t>
            </a:r>
            <a:r>
              <a:rPr lang="en-US" dirty="0" smtClean="0"/>
              <a:t> = 3.14</a:t>
            </a:r>
          </a:p>
          <a:p>
            <a:r>
              <a:rPr lang="en-US" dirty="0" smtClean="0"/>
              <a:t>Both are equally valid as variables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1FFB1-C0A8-4EFF-A12E-4DA4E464C0A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1978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0" y="1600200"/>
            <a:ext cx="44958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Method of storing larger amounts of information that is related in some way</a:t>
            </a:r>
          </a:p>
          <a:p>
            <a:r>
              <a:rPr lang="en-US" dirty="0" smtClean="0"/>
              <a:t>e.g. The names of your intramural team </a:t>
            </a:r>
          </a:p>
          <a:p>
            <a:pPr marL="0" indent="0">
              <a:buNone/>
            </a:pPr>
            <a:r>
              <a:rPr lang="en-US" sz="1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19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team = array('Bill', 'Joe', 'Mike', 'Chris', 'Jim</a:t>
            </a:r>
            <a:r>
              <a:rPr lang="en-US" sz="1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');</a:t>
            </a:r>
          </a:p>
          <a:p>
            <a:r>
              <a:rPr lang="en-US" dirty="0"/>
              <a:t>Arrays begin counting at 0 and go </a:t>
            </a:r>
            <a:r>
              <a:rPr lang="en-US" dirty="0" smtClean="0"/>
              <a:t>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1FFB1-C0A8-4EFF-A12E-4DA4E464C0AF}" type="slidenum">
              <a:rPr lang="en-US" smtClean="0"/>
              <a:t>23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0"/>
            <a:ext cx="3511550" cy="2376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45265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N-Dimensional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600" y="1600200"/>
            <a:ext cx="49530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An array of arrays</a:t>
            </a:r>
          </a:p>
          <a:p>
            <a:r>
              <a:rPr lang="en-US" dirty="0" smtClean="0"/>
              <a:t>Holds multiple pieces of information </a:t>
            </a:r>
          </a:p>
          <a:p>
            <a:pPr lvl="1"/>
            <a:r>
              <a:rPr lang="en-US" dirty="0" smtClean="0"/>
              <a:t>Sometimes of different types</a:t>
            </a:r>
          </a:p>
          <a:p>
            <a:r>
              <a:rPr lang="en-US" dirty="0" smtClean="0"/>
              <a:t>Keeps the relationships between those pieces whole</a:t>
            </a:r>
          </a:p>
          <a:p>
            <a:r>
              <a:rPr lang="en-US" dirty="0" smtClean="0"/>
              <a:t>Warehouses at Amazon.com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1FFB1-C0A8-4EFF-A12E-4DA4E464C0AF}" type="slidenum">
              <a:rPr lang="en-US" smtClean="0"/>
              <a:t>24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98561"/>
            <a:ext cx="3505200" cy="3206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14175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1085260"/>
              </p:ext>
            </p:extLst>
          </p:nvPr>
        </p:nvGraphicFramePr>
        <p:xfrm>
          <a:off x="457200" y="1905000"/>
          <a:ext cx="8229600" cy="3200400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0">
                <a:tc>
                  <a:txBody>
                    <a:bodyPr/>
                    <a:lstStyle/>
                    <a:p>
                      <a:pPr algn="l" fontAlgn="base"/>
                      <a:r>
                        <a:rPr lang="en-US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Operator</a:t>
                      </a:r>
                    </a:p>
                  </a:txBody>
                  <a:tcPr anchor="b">
                    <a:lnL w="6350" cap="flat" cmpd="sng" algn="ctr">
                      <a:solidFill>
                        <a:srgbClr val="60BD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AC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0BD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59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Description</a:t>
                      </a:r>
                    </a:p>
                  </a:txBody>
                  <a:tcPr anchor="b">
                    <a:lnL w="6350" cap="flat" cmpd="sng" algn="ctr">
                      <a:solidFill>
                        <a:srgbClr val="80AC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52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AC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0A2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Example</a:t>
                      </a:r>
                    </a:p>
                  </a:txBody>
                  <a:tcPr anchor="b">
                    <a:lnL w="6350" cap="flat" cmpd="sng" algn="ctr">
                      <a:solidFill>
                        <a:srgbClr val="4052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52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052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037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ase"/>
                      <a:r>
                        <a:rPr lang="en-US">
                          <a:effectLst/>
                        </a:rPr>
                        <a:t>+</a:t>
                      </a:r>
                    </a:p>
                  </a:txBody>
                  <a:tcPr>
                    <a:lnL w="6350" cap="flat" cmpd="sng" algn="ctr">
                      <a:solidFill>
                        <a:srgbClr val="7059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00A2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059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0A2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>
                          <a:effectLst/>
                        </a:rPr>
                        <a:t>Addition</a:t>
                      </a:r>
                    </a:p>
                  </a:txBody>
                  <a:tcPr>
                    <a:lnL w="6350" cap="flat" cmpd="sng" algn="ctr">
                      <a:solidFill>
                        <a:srgbClr val="700A2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037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00A2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8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>
                          <a:effectLst/>
                        </a:rPr>
                        <a:t>$j </a:t>
                      </a:r>
                      <a:r>
                        <a:rPr lang="en-US" b="1">
                          <a:effectLst/>
                          <a:latin typeface="Liberation Mono Bold"/>
                        </a:rPr>
                        <a:t>+</a:t>
                      </a:r>
                      <a:r>
                        <a:rPr lang="en-US">
                          <a:effectLst/>
                        </a:rPr>
                        <a:t> 1</a:t>
                      </a:r>
                    </a:p>
                  </a:txBody>
                  <a:tcPr>
                    <a:lnL w="6350" cap="flat" cmpd="sng" algn="ctr">
                      <a:solidFill>
                        <a:srgbClr val="5037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037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037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A4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ase"/>
                      <a:r>
                        <a:rPr lang="en-US">
                          <a:effectLst/>
                        </a:rPr>
                        <a:t>-</a:t>
                      </a:r>
                    </a:p>
                  </a:txBody>
                  <a:tcPr>
                    <a:lnL w="6350" cap="flat" cmpd="sng" algn="ctr">
                      <a:solidFill>
                        <a:srgbClr val="700A2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098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00A2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8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6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>
                          <a:effectLst/>
                        </a:rPr>
                        <a:t>Subtraction</a:t>
                      </a:r>
                    </a:p>
                  </a:txBody>
                  <a:tcPr>
                    <a:lnL w="6350" cap="flat" cmpd="sng" algn="ctr">
                      <a:solidFill>
                        <a:srgbClr val="6098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A4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8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E0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6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>
                          <a:effectLst/>
                        </a:rPr>
                        <a:t>$j </a:t>
                      </a:r>
                      <a:r>
                        <a:rPr lang="en-US" b="1">
                          <a:effectLst/>
                          <a:latin typeface="Liberation Mono Bold"/>
                        </a:rPr>
                        <a:t>-</a:t>
                      </a:r>
                      <a:r>
                        <a:rPr lang="en-US">
                          <a:effectLst/>
                        </a:rPr>
                        <a:t> 6</a:t>
                      </a:r>
                    </a:p>
                  </a:txBody>
                  <a:tcPr>
                    <a:lnL w="6350" cap="flat" cmpd="sng" algn="ctr">
                      <a:solidFill>
                        <a:srgbClr val="00A4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A4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A4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0B6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6F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ase"/>
                      <a:r>
                        <a:rPr lang="en-US">
                          <a:effectLst/>
                        </a:rPr>
                        <a:t>*</a:t>
                      </a:r>
                    </a:p>
                  </a:txBody>
                  <a:tcPr>
                    <a:lnL w="6350" cap="flat" cmpd="sng" algn="ctr">
                      <a:solidFill>
                        <a:srgbClr val="6098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0E0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8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0AF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>
                          <a:effectLst/>
                        </a:rPr>
                        <a:t>Multiplication</a:t>
                      </a:r>
                    </a:p>
                  </a:txBody>
                  <a:tcPr>
                    <a:lnL w="6350" cap="flat" cmpd="sng" algn="ctr">
                      <a:solidFill>
                        <a:srgbClr val="60E0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0B6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E0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001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>
                          <a:effectLst/>
                        </a:rPr>
                        <a:t>$j </a:t>
                      </a:r>
                      <a:r>
                        <a:rPr lang="en-US" b="1">
                          <a:effectLst/>
                          <a:latin typeface="Liberation Mono Bold"/>
                        </a:rPr>
                        <a:t>*</a:t>
                      </a:r>
                      <a:r>
                        <a:rPr lang="en-US">
                          <a:effectLst/>
                        </a:rPr>
                        <a:t> 11</a:t>
                      </a:r>
                    </a:p>
                  </a:txBody>
                  <a:tcPr>
                    <a:lnL w="6350" cap="flat" cmpd="sng" algn="ctr">
                      <a:solidFill>
                        <a:srgbClr val="A0B6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0B6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0B6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09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ase"/>
                      <a:r>
                        <a:rPr lang="en-US">
                          <a:effectLst/>
                        </a:rPr>
                        <a:t>/</a:t>
                      </a:r>
                    </a:p>
                  </a:txBody>
                  <a:tcPr>
                    <a:lnL w="6350" cap="flat" cmpd="sng" algn="ctr">
                      <a:solidFill>
                        <a:srgbClr val="F0AF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001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0AF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001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6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>
                          <a:effectLst/>
                        </a:rPr>
                        <a:t>Division</a:t>
                      </a:r>
                    </a:p>
                  </a:txBody>
                  <a:tcPr>
                    <a:lnL w="6350" cap="flat" cmpd="sng" algn="ctr">
                      <a:solidFill>
                        <a:srgbClr val="9001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09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001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E0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6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>
                          <a:effectLst/>
                        </a:rPr>
                        <a:t>$j </a:t>
                      </a:r>
                      <a:r>
                        <a:rPr lang="en-US" b="1">
                          <a:effectLst/>
                          <a:latin typeface="Liberation Mono Bold"/>
                        </a:rPr>
                        <a:t>/</a:t>
                      </a:r>
                      <a:r>
                        <a:rPr lang="en-US">
                          <a:effectLst/>
                        </a:rPr>
                        <a:t> 4</a:t>
                      </a:r>
                    </a:p>
                  </a:txBody>
                  <a:tcPr>
                    <a:lnL w="6350" cap="flat" cmpd="sng" algn="ctr">
                      <a:solidFill>
                        <a:srgbClr val="209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09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09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B8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6F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ase"/>
                      <a:r>
                        <a:rPr lang="en-US">
                          <a:effectLst/>
                        </a:rPr>
                        <a:t>%</a:t>
                      </a:r>
                    </a:p>
                  </a:txBody>
                  <a:tcPr>
                    <a:lnL w="6350" cap="flat" cmpd="sng" algn="ctr">
                      <a:solidFill>
                        <a:srgbClr val="9001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0E0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001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0062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>
                          <a:effectLst/>
                        </a:rPr>
                        <a:t>Modulus (division remainder)</a:t>
                      </a:r>
                    </a:p>
                  </a:txBody>
                  <a:tcPr>
                    <a:lnL w="6350" cap="flat" cmpd="sng" algn="ctr">
                      <a:solidFill>
                        <a:srgbClr val="60E0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B8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E0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>
                          <a:effectLst/>
                        </a:rPr>
                        <a:t>$j </a:t>
                      </a:r>
                      <a:r>
                        <a:rPr lang="en-US" b="1">
                          <a:effectLst/>
                          <a:latin typeface="Liberation Mono Bold"/>
                        </a:rPr>
                        <a:t>%</a:t>
                      </a:r>
                      <a:r>
                        <a:rPr lang="en-US">
                          <a:effectLst/>
                        </a:rPr>
                        <a:t> 9</a:t>
                      </a:r>
                    </a:p>
                  </a:txBody>
                  <a:tcPr>
                    <a:lnL w="6350" cap="flat" cmpd="sng" algn="ctr">
                      <a:solidFill>
                        <a:srgbClr val="80B8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B8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B8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44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ase"/>
                      <a:r>
                        <a:rPr lang="en-US">
                          <a:effectLst/>
                        </a:rPr>
                        <a:t>++</a:t>
                      </a:r>
                    </a:p>
                  </a:txBody>
                  <a:tcPr>
                    <a:lnL w="6350" cap="flat" cmpd="sng" algn="ctr">
                      <a:solidFill>
                        <a:srgbClr val="90062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0062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045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6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>
                          <a:effectLst/>
                        </a:rPr>
                        <a:t>Increment</a:t>
                      </a:r>
                    </a:p>
                  </a:txBody>
                  <a:tcPr>
                    <a:lnL w="6350" cap="flat" cmpd="sng" algn="ctr">
                      <a:solidFill>
                        <a:srgbClr val="003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44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9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0002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6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b="1">
                          <a:effectLst/>
                          <a:latin typeface="Liberation Mono Bold"/>
                        </a:rPr>
                        <a:t>++</a:t>
                      </a:r>
                      <a:r>
                        <a:rPr lang="en-US">
                          <a:effectLst/>
                        </a:rPr>
                        <a:t>$j</a:t>
                      </a:r>
                    </a:p>
                  </a:txBody>
                  <a:tcPr>
                    <a:lnL w="6350" cap="flat" cmpd="sng" algn="ctr">
                      <a:solidFill>
                        <a:srgbClr val="D044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44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44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0002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6F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ase"/>
                      <a:r>
                        <a:rPr lang="en-US">
                          <a:effectLst/>
                        </a:rPr>
                        <a:t>--</a:t>
                      </a:r>
                    </a:p>
                  </a:txBody>
                  <a:tcPr>
                    <a:lnL w="6350" cap="flat" cmpd="sng" algn="ctr">
                      <a:solidFill>
                        <a:srgbClr val="9045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0002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045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045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>
                          <a:effectLst/>
                        </a:rPr>
                        <a:t>Decrement</a:t>
                      </a:r>
                    </a:p>
                  </a:txBody>
                  <a:tcPr>
                    <a:lnL w="6350" cap="flat" cmpd="sng" algn="ctr">
                      <a:solidFill>
                        <a:srgbClr val="A0002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0002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0002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0002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b="1" dirty="0">
                          <a:effectLst/>
                          <a:latin typeface="Liberation Mono Bold"/>
                        </a:rPr>
                        <a:t>--</a:t>
                      </a:r>
                      <a:r>
                        <a:rPr lang="en-US" dirty="0">
                          <a:effectLst/>
                        </a:rPr>
                        <a:t>$j</a:t>
                      </a:r>
                    </a:p>
                  </a:txBody>
                  <a:tcPr>
                    <a:lnL w="6350" cap="flat" cmpd="sng" algn="ctr">
                      <a:solidFill>
                        <a:srgbClr val="50002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0002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0002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002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1FFB1-C0A8-4EFF-A12E-4DA4E464C0AF}" type="slidenum">
              <a:rPr lang="en-US" smtClean="0"/>
              <a:t>25</a:t>
            </a:fld>
            <a:endParaRPr lang="en-US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52400" y="5562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iberation Serif"/>
                <a:cs typeface="Times New Roman" pitchFamily="18" charset="0"/>
              </a:rPr>
              <a:t>Table 3-1. Arithmetic operators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Liberation Serif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3065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2400141"/>
          <a:ext cx="8229600" cy="2926080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0">
                <a:tc>
                  <a:txBody>
                    <a:bodyPr/>
                    <a:lstStyle/>
                    <a:p>
                      <a:pPr algn="l" fontAlgn="base"/>
                      <a:r>
                        <a:rPr lang="en-US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Operator</a:t>
                      </a:r>
                    </a:p>
                  </a:txBody>
                  <a:tcPr anchor="b">
                    <a:lnL w="6350" cap="flat" cmpd="sng" algn="ctr">
                      <a:solidFill>
                        <a:srgbClr val="307E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0A4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07E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07E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Example</a:t>
                      </a:r>
                    </a:p>
                  </a:txBody>
                  <a:tcPr anchor="b">
                    <a:lnL w="6350" cap="flat" cmpd="sng" algn="ctr">
                      <a:solidFill>
                        <a:srgbClr val="F0A4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E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0A4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7E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Equivalent to</a:t>
                      </a:r>
                    </a:p>
                  </a:txBody>
                  <a:tcPr anchor="b">
                    <a:lnL w="6350" cap="flat" cmpd="sng" algn="ctr">
                      <a:solidFill>
                        <a:srgbClr val="007E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E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E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07E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ase"/>
                      <a:r>
                        <a:rPr lang="en-US">
                          <a:effectLst/>
                        </a:rPr>
                        <a:t>=</a:t>
                      </a:r>
                    </a:p>
                  </a:txBody>
                  <a:tcPr>
                    <a:lnL w="6350" cap="flat" cmpd="sng" algn="ctr">
                      <a:solidFill>
                        <a:srgbClr val="107E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7E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07E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7E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>
                          <a:effectLst/>
                        </a:rPr>
                        <a:t>$j </a:t>
                      </a:r>
                      <a:r>
                        <a:rPr lang="en-US" b="1">
                          <a:effectLst/>
                          <a:latin typeface="Liberation Mono Bold"/>
                        </a:rPr>
                        <a:t>=</a:t>
                      </a:r>
                      <a:r>
                        <a:rPr lang="en-US">
                          <a:effectLst/>
                        </a:rPr>
                        <a:t> 15</a:t>
                      </a:r>
                    </a:p>
                  </a:txBody>
                  <a:tcPr>
                    <a:lnL w="6350" cap="flat" cmpd="sng" algn="ctr">
                      <a:solidFill>
                        <a:srgbClr val="407E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07E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7E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07E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>
                          <a:effectLst/>
                        </a:rPr>
                        <a:t>$j = 15</a:t>
                      </a:r>
                    </a:p>
                  </a:txBody>
                  <a:tcPr>
                    <a:lnL w="6350" cap="flat" cmpd="sng" algn="ctr">
                      <a:solidFill>
                        <a:srgbClr val="A07E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07E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07E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07E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ase"/>
                      <a:r>
                        <a:rPr lang="en-US">
                          <a:effectLst/>
                        </a:rPr>
                        <a:t>+=</a:t>
                      </a:r>
                    </a:p>
                  </a:txBody>
                  <a:tcPr>
                    <a:lnL w="6350" cap="flat" cmpd="sng" algn="ctr">
                      <a:solidFill>
                        <a:srgbClr val="407E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07E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7E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07E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6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>
                          <a:effectLst/>
                        </a:rPr>
                        <a:t>$j </a:t>
                      </a:r>
                      <a:r>
                        <a:rPr lang="en-US" b="1">
                          <a:effectLst/>
                          <a:latin typeface="Liberation Mono Bold"/>
                        </a:rPr>
                        <a:t>+=</a:t>
                      </a:r>
                      <a:r>
                        <a:rPr lang="en-US">
                          <a:effectLst/>
                        </a:rPr>
                        <a:t> 5</a:t>
                      </a:r>
                    </a:p>
                  </a:txBody>
                  <a:tcPr>
                    <a:lnL w="6350" cap="flat" cmpd="sng" algn="ctr">
                      <a:solidFill>
                        <a:srgbClr val="507E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07E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07E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7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6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>
                          <a:effectLst/>
                        </a:rPr>
                        <a:t>$j = $j + 5</a:t>
                      </a:r>
                    </a:p>
                  </a:txBody>
                  <a:tcPr>
                    <a:lnL w="6350" cap="flat" cmpd="sng" algn="ctr">
                      <a:solidFill>
                        <a:srgbClr val="907E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07E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07E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7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6F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ase"/>
                      <a:r>
                        <a:rPr lang="en-US">
                          <a:effectLst/>
                        </a:rPr>
                        <a:t>-=</a:t>
                      </a:r>
                    </a:p>
                  </a:txBody>
                  <a:tcPr>
                    <a:lnL w="6350" cap="flat" cmpd="sng" algn="ctr">
                      <a:solidFill>
                        <a:srgbClr val="907E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7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07E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7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>
                          <a:effectLst/>
                        </a:rPr>
                        <a:t>$j </a:t>
                      </a:r>
                      <a:r>
                        <a:rPr lang="en-US" b="1">
                          <a:effectLst/>
                          <a:latin typeface="Liberation Mono Bold"/>
                        </a:rPr>
                        <a:t>-=</a:t>
                      </a:r>
                      <a:r>
                        <a:rPr lang="en-US">
                          <a:effectLst/>
                        </a:rPr>
                        <a:t> 3</a:t>
                      </a:r>
                    </a:p>
                  </a:txBody>
                  <a:tcPr>
                    <a:lnL w="6350" cap="flat" cmpd="sng" algn="ctr">
                      <a:solidFill>
                        <a:srgbClr val="407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7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7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07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>
                          <a:effectLst/>
                        </a:rPr>
                        <a:t>$j = $j - 3</a:t>
                      </a:r>
                    </a:p>
                  </a:txBody>
                  <a:tcPr>
                    <a:lnL w="6350" cap="flat" cmpd="sng" algn="ctr">
                      <a:solidFill>
                        <a:srgbClr val="807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7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7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0AA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ase"/>
                      <a:r>
                        <a:rPr lang="en-US">
                          <a:effectLst/>
                        </a:rPr>
                        <a:t>*=</a:t>
                      </a:r>
                    </a:p>
                  </a:txBody>
                  <a:tcPr>
                    <a:lnL w="6350" cap="flat" cmpd="sng" algn="ctr">
                      <a:solidFill>
                        <a:srgbClr val="807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07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7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0AA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6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>
                          <a:effectLst/>
                        </a:rPr>
                        <a:t>$j </a:t>
                      </a:r>
                      <a:r>
                        <a:rPr lang="en-US" b="1">
                          <a:effectLst/>
                          <a:latin typeface="Liberation Mono Bold"/>
                        </a:rPr>
                        <a:t>*=</a:t>
                      </a:r>
                      <a:r>
                        <a:rPr lang="en-US">
                          <a:effectLst/>
                        </a:rPr>
                        <a:t> 8</a:t>
                      </a:r>
                    </a:p>
                  </a:txBody>
                  <a:tcPr>
                    <a:lnL w="6350" cap="flat" cmpd="sng" algn="ctr">
                      <a:solidFill>
                        <a:srgbClr val="107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0AA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07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07D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6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>
                          <a:effectLst/>
                        </a:rPr>
                        <a:t>$j = $j * 8</a:t>
                      </a:r>
                    </a:p>
                  </a:txBody>
                  <a:tcPr>
                    <a:lnL w="6350" cap="flat" cmpd="sng" algn="ctr">
                      <a:solidFill>
                        <a:srgbClr val="F0AA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0AA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0AA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07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6F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ase"/>
                      <a:r>
                        <a:rPr lang="en-US">
                          <a:effectLst/>
                        </a:rPr>
                        <a:t>/=</a:t>
                      </a:r>
                    </a:p>
                  </a:txBody>
                  <a:tcPr>
                    <a:lnL w="6350" cap="flat" cmpd="sng" algn="ctr">
                      <a:solidFill>
                        <a:srgbClr val="F0AA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07D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0AA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07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>
                          <a:effectLst/>
                        </a:rPr>
                        <a:t>$j </a:t>
                      </a:r>
                      <a:r>
                        <a:rPr lang="en-US" b="1">
                          <a:effectLst/>
                          <a:latin typeface="Liberation Mono Bold"/>
                        </a:rPr>
                        <a:t>/=</a:t>
                      </a:r>
                      <a:r>
                        <a:rPr lang="en-US">
                          <a:effectLst/>
                        </a:rPr>
                        <a:t> 16</a:t>
                      </a:r>
                    </a:p>
                  </a:txBody>
                  <a:tcPr>
                    <a:lnL w="6350" cap="flat" cmpd="sng" algn="ctr">
                      <a:solidFill>
                        <a:srgbClr val="A07D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07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07D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AA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>
                          <a:effectLst/>
                        </a:rPr>
                        <a:t>$j = $j / 16</a:t>
                      </a:r>
                    </a:p>
                  </a:txBody>
                  <a:tcPr>
                    <a:lnL w="6350" cap="flat" cmpd="sng" algn="ctr">
                      <a:solidFill>
                        <a:srgbClr val="B07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07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07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07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ase"/>
                      <a:r>
                        <a:rPr lang="en-US">
                          <a:effectLst/>
                        </a:rPr>
                        <a:t>.=</a:t>
                      </a:r>
                    </a:p>
                  </a:txBody>
                  <a:tcPr>
                    <a:lnL w="6350" cap="flat" cmpd="sng" algn="ctr">
                      <a:solidFill>
                        <a:srgbClr val="B07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AA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07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07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6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>
                          <a:effectLst/>
                        </a:rPr>
                        <a:t>$j </a:t>
                      </a:r>
                      <a:r>
                        <a:rPr lang="en-US" b="1">
                          <a:effectLst/>
                          <a:latin typeface="Liberation Mono Bold"/>
                        </a:rPr>
                        <a:t>.=</a:t>
                      </a:r>
                      <a:r>
                        <a:rPr lang="en-US">
                          <a:effectLst/>
                        </a:rPr>
                        <a:t> $k</a:t>
                      </a:r>
                    </a:p>
                  </a:txBody>
                  <a:tcPr>
                    <a:lnL w="6350" cap="flat" cmpd="sng" algn="ctr">
                      <a:solidFill>
                        <a:srgbClr val="D0AA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07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AA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99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6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>
                          <a:effectLst/>
                        </a:rPr>
                        <a:t>$j = $j . $k</a:t>
                      </a:r>
                    </a:p>
                  </a:txBody>
                  <a:tcPr>
                    <a:lnL w="6350" cap="flat" cmpd="sng" algn="ctr">
                      <a:solidFill>
                        <a:srgbClr val="907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07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07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E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6F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ase"/>
                      <a:r>
                        <a:rPr lang="en-US">
                          <a:effectLst/>
                        </a:rPr>
                        <a:t>%=</a:t>
                      </a:r>
                    </a:p>
                  </a:txBody>
                  <a:tcPr>
                    <a:lnL w="6350" cap="flat" cmpd="sng" algn="ctr">
                      <a:solidFill>
                        <a:srgbClr val="907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99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07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07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>
                          <a:effectLst/>
                        </a:rPr>
                        <a:t>$j </a:t>
                      </a:r>
                      <a:r>
                        <a:rPr lang="en-US" b="1">
                          <a:effectLst/>
                          <a:latin typeface="Liberation Mono Bold"/>
                        </a:rPr>
                        <a:t>%=</a:t>
                      </a:r>
                      <a:r>
                        <a:rPr lang="en-US">
                          <a:effectLst/>
                        </a:rPr>
                        <a:t> 4</a:t>
                      </a:r>
                    </a:p>
                  </a:txBody>
                  <a:tcPr>
                    <a:lnL w="6350" cap="flat" cmpd="sng" algn="ctr">
                      <a:solidFill>
                        <a:srgbClr val="8099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E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99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99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dirty="0">
                          <a:effectLst/>
                        </a:rPr>
                        <a:t>$j = $j % 4</a:t>
                      </a:r>
                    </a:p>
                  </a:txBody>
                  <a:tcPr>
                    <a:lnL w="6350" cap="flat" cmpd="sng" algn="ctr">
                      <a:solidFill>
                        <a:srgbClr val="30E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E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E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0E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1FFB1-C0A8-4EFF-A12E-4DA4E464C0AF}" type="slidenum">
              <a:rPr lang="en-US" smtClean="0"/>
              <a:t>26</a:t>
            </a:fld>
            <a:endParaRPr lang="en-US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31642" y="5407968"/>
            <a:ext cx="22067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iberation Serif"/>
                <a:cs typeface="Times New Roman" pitchFamily="18" charset="0"/>
              </a:rPr>
              <a:t>Table 3-2. Assignment operators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Liberation Serif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53719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1FFB1-C0A8-4EFF-A12E-4DA4E464C0AF}" type="slidenum">
              <a:rPr lang="en-US" smtClean="0"/>
              <a:t>27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6073750"/>
              </p:ext>
            </p:extLst>
          </p:nvPr>
        </p:nvGraphicFramePr>
        <p:xfrm>
          <a:off x="304800" y="2209800"/>
          <a:ext cx="8229600" cy="2560320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0">
                <a:tc>
                  <a:txBody>
                    <a:bodyPr/>
                    <a:lstStyle/>
                    <a:p>
                      <a:pPr algn="l" fontAlgn="base"/>
                      <a:r>
                        <a:rPr lang="en-US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Operator</a:t>
                      </a:r>
                    </a:p>
                  </a:txBody>
                  <a:tcPr anchor="b">
                    <a:lnL w="6350" cap="flat" cmpd="sng" algn="ctr">
                      <a:solidFill>
                        <a:srgbClr val="B0A5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4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0A5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AC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Description</a:t>
                      </a:r>
                    </a:p>
                  </a:txBody>
                  <a:tcPr anchor="b">
                    <a:lnL w="6350" cap="flat" cmpd="sng" algn="ctr">
                      <a:solidFill>
                        <a:srgbClr val="D0C4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097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0C4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0C9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Example</a:t>
                      </a:r>
                    </a:p>
                  </a:txBody>
                  <a:tcPr anchor="b">
                    <a:lnL w="6350" cap="flat" cmpd="sng" algn="ctr">
                      <a:solidFill>
                        <a:srgbClr val="5097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097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097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09B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ase"/>
                      <a:r>
                        <a:rPr lang="en-US">
                          <a:effectLst/>
                        </a:rPr>
                        <a:t>==</a:t>
                      </a:r>
                    </a:p>
                  </a:txBody>
                  <a:tcPr>
                    <a:lnL w="6350" cap="flat" cmpd="sng" algn="ctr">
                      <a:solidFill>
                        <a:srgbClr val="70AC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0C9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0AC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C8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>
                          <a:effectLst/>
                        </a:rPr>
                        <a:t>Is </a:t>
                      </a:r>
                      <a:r>
                        <a:rPr lang="en-US" b="1">
                          <a:effectLst/>
                          <a:latin typeface="Times New Roman"/>
                        </a:rPr>
                        <a:t>equal</a:t>
                      </a:r>
                      <a:r>
                        <a:rPr lang="en-US">
                          <a:effectLst/>
                        </a:rPr>
                        <a:t> to</a:t>
                      </a:r>
                    </a:p>
                  </a:txBody>
                  <a:tcPr>
                    <a:lnL w="6350" cap="flat" cmpd="sng" algn="ctr">
                      <a:solidFill>
                        <a:srgbClr val="F0C9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09B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0C9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7DF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>
                          <a:effectLst/>
                        </a:rPr>
                        <a:t>$j </a:t>
                      </a:r>
                      <a:r>
                        <a:rPr lang="en-US" b="1">
                          <a:effectLst/>
                          <a:latin typeface="Times New Roman"/>
                        </a:rPr>
                        <a:t>==</a:t>
                      </a:r>
                      <a:r>
                        <a:rPr lang="en-US">
                          <a:effectLst/>
                        </a:rPr>
                        <a:t> 4</a:t>
                      </a:r>
                    </a:p>
                  </a:txBody>
                  <a:tcPr>
                    <a:lnL w="6350" cap="flat" cmpd="sng" algn="ctr">
                      <a:solidFill>
                        <a:srgbClr val="509B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09B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09B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0C5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ase"/>
                      <a:r>
                        <a:rPr lang="en-US">
                          <a:effectLst/>
                        </a:rPr>
                        <a:t>!=</a:t>
                      </a:r>
                    </a:p>
                  </a:txBody>
                  <a:tcPr>
                    <a:lnL w="6350" cap="flat" cmpd="sng" algn="ctr">
                      <a:solidFill>
                        <a:srgbClr val="80C8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07DF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C8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C5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6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>
                          <a:effectLst/>
                        </a:rPr>
                        <a:t>Is </a:t>
                      </a:r>
                      <a:r>
                        <a:rPr lang="en-US" b="1">
                          <a:effectLst/>
                          <a:latin typeface="Times New Roman"/>
                        </a:rPr>
                        <a:t>not equal</a:t>
                      </a:r>
                      <a:r>
                        <a:rPr lang="en-US">
                          <a:effectLst/>
                        </a:rPr>
                        <a:t> to</a:t>
                      </a:r>
                    </a:p>
                  </a:txBody>
                  <a:tcPr>
                    <a:lnL w="6350" cap="flat" cmpd="sng" algn="ctr">
                      <a:solidFill>
                        <a:srgbClr val="707DF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0C5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07DF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0E8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6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>
                          <a:effectLst/>
                        </a:rPr>
                        <a:t>$j </a:t>
                      </a:r>
                      <a:r>
                        <a:rPr lang="en-US" b="1">
                          <a:effectLst/>
                          <a:latin typeface="Liberation Mono Bold"/>
                        </a:rPr>
                        <a:t>!=</a:t>
                      </a:r>
                      <a:r>
                        <a:rPr lang="en-US">
                          <a:effectLst/>
                        </a:rPr>
                        <a:t> 21</a:t>
                      </a:r>
                    </a:p>
                  </a:txBody>
                  <a:tcPr>
                    <a:lnL w="6350" cap="flat" cmpd="sng" algn="ctr">
                      <a:solidFill>
                        <a:srgbClr val="20C5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0C5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0C5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C3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6F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ase"/>
                      <a:r>
                        <a:rPr lang="en-US">
                          <a:effectLst/>
                        </a:rPr>
                        <a:t>&gt;</a:t>
                      </a:r>
                    </a:p>
                  </a:txBody>
                  <a:tcPr>
                    <a:lnL w="6350" cap="flat" cmpd="sng" algn="ctr">
                      <a:solidFill>
                        <a:srgbClr val="60C5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0E8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C5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0E8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>
                          <a:effectLst/>
                        </a:rPr>
                        <a:t>Is </a:t>
                      </a:r>
                      <a:r>
                        <a:rPr lang="en-US" b="1">
                          <a:effectLst/>
                          <a:latin typeface="Times New Roman"/>
                        </a:rPr>
                        <a:t>greater than</a:t>
                      </a:r>
                      <a:endParaRPr lang="en-US"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rgbClr val="10E8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C3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0E8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C5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>
                          <a:effectLst/>
                        </a:rPr>
                        <a:t>$j </a:t>
                      </a:r>
                      <a:r>
                        <a:rPr lang="en-US" b="1">
                          <a:effectLst/>
                          <a:latin typeface="Liberation Mono Bold"/>
                        </a:rPr>
                        <a:t>&gt;</a:t>
                      </a:r>
                      <a:r>
                        <a:rPr lang="en-US">
                          <a:effectLst/>
                        </a:rPr>
                        <a:t> 3</a:t>
                      </a:r>
                    </a:p>
                  </a:txBody>
                  <a:tcPr>
                    <a:lnL w="6350" cap="flat" cmpd="sng" algn="ctr">
                      <a:solidFill>
                        <a:srgbClr val="30C3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C3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C3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C3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ase"/>
                      <a:r>
                        <a:rPr lang="en-US">
                          <a:effectLst/>
                        </a:rPr>
                        <a:t>&lt;</a:t>
                      </a:r>
                    </a:p>
                  </a:txBody>
                  <a:tcPr>
                    <a:lnL w="6350" cap="flat" cmpd="sng" algn="ctr">
                      <a:solidFill>
                        <a:srgbClr val="10E8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C5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0E8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3D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6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>
                          <a:effectLst/>
                        </a:rPr>
                        <a:t>Is </a:t>
                      </a:r>
                      <a:r>
                        <a:rPr lang="en-US" b="1">
                          <a:effectLst/>
                          <a:latin typeface="Times New Roman"/>
                        </a:rPr>
                        <a:t>less than</a:t>
                      </a:r>
                      <a:endParaRPr lang="en-US"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rgbClr val="30C5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C3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C5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C5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6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>
                          <a:effectLst/>
                        </a:rPr>
                        <a:t>$j </a:t>
                      </a:r>
                      <a:r>
                        <a:rPr lang="en-US" b="1">
                          <a:effectLst/>
                          <a:latin typeface="Liberation Mono Bold"/>
                        </a:rPr>
                        <a:t>&lt;</a:t>
                      </a:r>
                      <a:r>
                        <a:rPr lang="en-US">
                          <a:effectLst/>
                        </a:rPr>
                        <a:t> 100</a:t>
                      </a:r>
                    </a:p>
                  </a:txBody>
                  <a:tcPr>
                    <a:lnL w="6350" cap="flat" cmpd="sng" algn="ctr">
                      <a:solidFill>
                        <a:srgbClr val="30C3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C3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C3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79F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6F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ase"/>
                      <a:r>
                        <a:rPr lang="en-US">
                          <a:effectLst/>
                        </a:rPr>
                        <a:t>&gt;=</a:t>
                      </a:r>
                    </a:p>
                  </a:txBody>
                  <a:tcPr>
                    <a:lnL w="6350" cap="flat" cmpd="sng" algn="ctr">
                      <a:solidFill>
                        <a:srgbClr val="E03D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C5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3D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9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>
                          <a:effectLst/>
                        </a:rPr>
                        <a:t>Is </a:t>
                      </a:r>
                      <a:r>
                        <a:rPr lang="en-US" b="1">
                          <a:effectLst/>
                          <a:latin typeface="Times New Roman"/>
                        </a:rPr>
                        <a:t>greater than or equal</a:t>
                      </a:r>
                      <a:r>
                        <a:rPr lang="en-US">
                          <a:effectLst/>
                        </a:rPr>
                        <a:t> to</a:t>
                      </a:r>
                    </a:p>
                  </a:txBody>
                  <a:tcPr>
                    <a:lnL w="6350" cap="flat" cmpd="sng" algn="ctr">
                      <a:solidFill>
                        <a:srgbClr val="30C5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79F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C5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09A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>
                          <a:effectLst/>
                        </a:rPr>
                        <a:t>$j </a:t>
                      </a:r>
                      <a:r>
                        <a:rPr lang="en-US" b="1">
                          <a:effectLst/>
                          <a:latin typeface="Liberation Mono Bold"/>
                        </a:rPr>
                        <a:t>&gt;=</a:t>
                      </a:r>
                      <a:r>
                        <a:rPr lang="en-US">
                          <a:effectLst/>
                        </a:rPr>
                        <a:t> 15</a:t>
                      </a:r>
                    </a:p>
                  </a:txBody>
                  <a:tcPr>
                    <a:lnL w="6350" cap="flat" cmpd="sng" algn="ctr">
                      <a:solidFill>
                        <a:srgbClr val="E079F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79F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79F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A2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ase"/>
                      <a:r>
                        <a:rPr lang="en-US">
                          <a:effectLst/>
                        </a:rPr>
                        <a:t>&lt;=</a:t>
                      </a:r>
                    </a:p>
                  </a:txBody>
                  <a:tcPr>
                    <a:lnL w="6350" cap="flat" cmpd="sng" algn="ctr">
                      <a:solidFill>
                        <a:srgbClr val="D0C9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09A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9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C9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6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>
                          <a:effectLst/>
                        </a:rPr>
                        <a:t>Is </a:t>
                      </a:r>
                      <a:r>
                        <a:rPr lang="en-US" b="1">
                          <a:effectLst/>
                          <a:latin typeface="Times New Roman"/>
                        </a:rPr>
                        <a:t>less than or equal</a:t>
                      </a:r>
                      <a:r>
                        <a:rPr lang="en-US">
                          <a:effectLst/>
                        </a:rPr>
                        <a:t> to</a:t>
                      </a:r>
                    </a:p>
                  </a:txBody>
                  <a:tcPr>
                    <a:lnL w="6350" cap="flat" cmpd="sng" algn="ctr">
                      <a:solidFill>
                        <a:srgbClr val="109A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A2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09A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09A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6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dirty="0">
                          <a:effectLst/>
                        </a:rPr>
                        <a:t>$j </a:t>
                      </a:r>
                      <a:r>
                        <a:rPr lang="en-US" b="1" dirty="0">
                          <a:effectLst/>
                          <a:latin typeface="Liberation Mono Bold"/>
                        </a:rPr>
                        <a:t>&lt;=</a:t>
                      </a:r>
                      <a:r>
                        <a:rPr lang="en-US" dirty="0">
                          <a:effectLst/>
                        </a:rPr>
                        <a:t> 8</a:t>
                      </a:r>
                    </a:p>
                  </a:txBody>
                  <a:tcPr>
                    <a:lnL w="6350" cap="flat" cmpd="sng" algn="ctr">
                      <a:solidFill>
                        <a:srgbClr val="D0A2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A2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A2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A2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6FC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52400" y="5257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iberation Serif"/>
                <a:cs typeface="Times New Roman" pitchFamily="18" charset="0"/>
              </a:rPr>
              <a:t>Table 3-3. Comparison operators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Liberation Serif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4391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2583021"/>
          <a:ext cx="8229600" cy="2560320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0">
                <a:tc>
                  <a:txBody>
                    <a:bodyPr/>
                    <a:lstStyle/>
                    <a:p>
                      <a:pPr algn="l" fontAlgn="base"/>
                      <a:r>
                        <a:rPr lang="en-US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Operator</a:t>
                      </a:r>
                    </a:p>
                  </a:txBody>
                  <a:tcPr anchor="b">
                    <a:lnL w="6350" cap="flat" cmpd="sng" algn="ctr">
                      <a:solidFill>
                        <a:srgbClr val="3007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D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007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08D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Description</a:t>
                      </a:r>
                    </a:p>
                  </a:txBody>
                  <a:tcPr anchor="b">
                    <a:lnL w="6350" cap="flat" cmpd="sng" algn="ctr">
                      <a:solidFill>
                        <a:srgbClr val="008D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054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D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0AD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Example</a:t>
                      </a:r>
                    </a:p>
                  </a:txBody>
                  <a:tcPr anchor="b">
                    <a:lnL w="6350" cap="flat" cmpd="sng" algn="ctr">
                      <a:solidFill>
                        <a:srgbClr val="2054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054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054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A1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ase"/>
                      <a:r>
                        <a:rPr lang="en-US">
                          <a:effectLst/>
                        </a:rPr>
                        <a:t>&amp;&amp;</a:t>
                      </a:r>
                    </a:p>
                  </a:txBody>
                  <a:tcPr>
                    <a:lnL w="6350" cap="flat" cmpd="sng" algn="ctr">
                      <a:solidFill>
                        <a:srgbClr val="108D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0AD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08D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A1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b="1">
                          <a:effectLst/>
                          <a:latin typeface="Times New Roman"/>
                        </a:rPr>
                        <a:t>And</a:t>
                      </a:r>
                      <a:endParaRPr lang="en-US"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rgbClr val="20AD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A1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0AD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0AD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>
                          <a:effectLst/>
                        </a:rPr>
                        <a:t>$j == 3 </a:t>
                      </a:r>
                      <a:r>
                        <a:rPr lang="en-US" b="1">
                          <a:effectLst/>
                          <a:latin typeface="Times New Roman"/>
                        </a:rPr>
                        <a:t>&amp;&amp;</a:t>
                      </a:r>
                      <a:r>
                        <a:rPr lang="en-US">
                          <a:effectLst/>
                        </a:rPr>
                        <a:t> $k == 2</a:t>
                      </a:r>
                    </a:p>
                  </a:txBody>
                  <a:tcPr>
                    <a:lnL w="6350" cap="flat" cmpd="sng" algn="ctr">
                      <a:solidFill>
                        <a:srgbClr val="E0A1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A1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A1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0B8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ase"/>
                      <a:r>
                        <a:rPr lang="en-US">
                          <a:effectLst/>
                        </a:rPr>
                        <a:t>and</a:t>
                      </a:r>
                    </a:p>
                  </a:txBody>
                  <a:tcPr>
                    <a:lnL w="6350" cap="flat" cmpd="sng" algn="ctr">
                      <a:solidFill>
                        <a:srgbClr val="E0A1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0AD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A1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0B8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6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>
                          <a:effectLst/>
                        </a:rPr>
                        <a:t>Low-precedence </a:t>
                      </a:r>
                      <a:r>
                        <a:rPr lang="en-US" b="1">
                          <a:effectLst/>
                          <a:latin typeface="Times New Roman"/>
                        </a:rPr>
                        <a:t>and</a:t>
                      </a:r>
                      <a:endParaRPr lang="en-US"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rgbClr val="20AD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0B8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0AD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85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6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>
                          <a:effectLst/>
                        </a:rPr>
                        <a:t>$j == 3 </a:t>
                      </a:r>
                      <a:r>
                        <a:rPr lang="en-US" b="1">
                          <a:effectLst/>
                          <a:latin typeface="Times New Roman"/>
                        </a:rPr>
                        <a:t>and</a:t>
                      </a:r>
                      <a:r>
                        <a:rPr lang="en-US">
                          <a:effectLst/>
                        </a:rPr>
                        <a:t> $k == 2</a:t>
                      </a:r>
                    </a:p>
                  </a:txBody>
                  <a:tcPr>
                    <a:lnL w="6350" cap="flat" cmpd="sng" algn="ctr">
                      <a:solidFill>
                        <a:srgbClr val="10B8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0B8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0B8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09F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6F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ase"/>
                      <a:r>
                        <a:rPr lang="en-US">
                          <a:effectLst/>
                        </a:rPr>
                        <a:t>||</a:t>
                      </a:r>
                    </a:p>
                  </a:txBody>
                  <a:tcPr>
                    <a:lnL w="6350" cap="flat" cmpd="sng" algn="ctr">
                      <a:solidFill>
                        <a:srgbClr val="10B8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85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0B8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09F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b="1">
                          <a:effectLst/>
                          <a:latin typeface="Times New Roman"/>
                        </a:rPr>
                        <a:t>Or</a:t>
                      </a:r>
                      <a:endParaRPr lang="en-US"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rgbClr val="D085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09F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85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85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>
                          <a:effectLst/>
                        </a:rPr>
                        <a:t>$j &lt; 5 </a:t>
                      </a:r>
                      <a:r>
                        <a:rPr lang="en-US" b="1">
                          <a:effectLst/>
                          <a:latin typeface="Times New Roman"/>
                        </a:rPr>
                        <a:t>||</a:t>
                      </a:r>
                      <a:r>
                        <a:rPr lang="en-US">
                          <a:effectLst/>
                        </a:rPr>
                        <a:t> $j &gt; 10</a:t>
                      </a:r>
                    </a:p>
                  </a:txBody>
                  <a:tcPr>
                    <a:lnL w="6350" cap="flat" cmpd="sng" algn="ctr">
                      <a:solidFill>
                        <a:srgbClr val="109F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09F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09F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97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ase"/>
                      <a:r>
                        <a:rPr lang="en-US">
                          <a:effectLst/>
                        </a:rPr>
                        <a:t>or</a:t>
                      </a:r>
                    </a:p>
                  </a:txBody>
                  <a:tcPr>
                    <a:lnL w="6350" cap="flat" cmpd="sng" algn="ctr">
                      <a:solidFill>
                        <a:srgbClr val="109F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85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09F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97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6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>
                          <a:effectLst/>
                        </a:rPr>
                        <a:t>Low-precedence </a:t>
                      </a:r>
                      <a:r>
                        <a:rPr lang="en-US" b="1">
                          <a:effectLst/>
                          <a:latin typeface="Times New Roman"/>
                        </a:rPr>
                        <a:t>or</a:t>
                      </a:r>
                      <a:endParaRPr lang="en-US"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rgbClr val="D085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97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85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7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6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>
                          <a:effectLst/>
                        </a:rPr>
                        <a:t>$j &lt; 5 </a:t>
                      </a:r>
                      <a:r>
                        <a:rPr lang="en-US" b="1">
                          <a:effectLst/>
                          <a:latin typeface="Times New Roman"/>
                        </a:rPr>
                        <a:t>or</a:t>
                      </a:r>
                      <a:r>
                        <a:rPr lang="en-US">
                          <a:effectLst/>
                        </a:rPr>
                        <a:t> $j &gt; 10</a:t>
                      </a:r>
                    </a:p>
                  </a:txBody>
                  <a:tcPr>
                    <a:lnL w="6350" cap="flat" cmpd="sng" algn="ctr">
                      <a:solidFill>
                        <a:srgbClr val="E097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97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97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077F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6F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ase"/>
                      <a:r>
                        <a:rPr lang="en-US">
                          <a:effectLst/>
                        </a:rPr>
                        <a:t>!</a:t>
                      </a:r>
                    </a:p>
                  </a:txBody>
                  <a:tcPr>
                    <a:lnL w="6350" cap="flat" cmpd="sng" algn="ctr">
                      <a:solidFill>
                        <a:srgbClr val="E097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57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97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077F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b="1">
                          <a:effectLst/>
                          <a:latin typeface="Times New Roman"/>
                        </a:rPr>
                        <a:t>Not</a:t>
                      </a:r>
                      <a:endParaRPr lang="en-US"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rgbClr val="C057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077F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57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0E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>
                          <a:effectLst/>
                        </a:rPr>
                        <a:t>! ($j </a:t>
                      </a:r>
                      <a:r>
                        <a:rPr lang="en-US" b="1">
                          <a:effectLst/>
                          <a:latin typeface="Times New Roman"/>
                        </a:rPr>
                        <a:t>==</a:t>
                      </a:r>
                      <a:r>
                        <a:rPr lang="en-US">
                          <a:effectLst/>
                        </a:rPr>
                        <a:t> $k)</a:t>
                      </a:r>
                    </a:p>
                  </a:txBody>
                  <a:tcPr>
                    <a:lnL w="6350" cap="flat" cmpd="sng" algn="ctr">
                      <a:solidFill>
                        <a:srgbClr val="1077F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077F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077F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3B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ase"/>
                      <a:r>
                        <a:rPr lang="en-US">
                          <a:effectLst/>
                        </a:rPr>
                        <a:t>xor</a:t>
                      </a:r>
                    </a:p>
                  </a:txBody>
                  <a:tcPr>
                    <a:lnL w="6350" cap="flat" cmpd="sng" algn="ctr">
                      <a:solidFill>
                        <a:srgbClr val="1077F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0E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077F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077F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6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b="1">
                          <a:effectLst/>
                          <a:latin typeface="Times New Roman"/>
                        </a:rPr>
                        <a:t>Exclusive or</a:t>
                      </a:r>
                      <a:endParaRPr lang="en-US"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rgbClr val="A0E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3B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0E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0E7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6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dirty="0">
                          <a:effectLst/>
                        </a:rPr>
                        <a:t>$j </a:t>
                      </a:r>
                      <a:r>
                        <a:rPr lang="en-US" b="1" dirty="0" err="1">
                          <a:effectLst/>
                          <a:latin typeface="Times New Roman"/>
                        </a:rPr>
                        <a:t>xor</a:t>
                      </a:r>
                      <a:r>
                        <a:rPr lang="en-US" dirty="0">
                          <a:effectLst/>
                        </a:rPr>
                        <a:t> $k</a:t>
                      </a:r>
                    </a:p>
                  </a:txBody>
                  <a:tcPr>
                    <a:lnL w="6350" cap="flat" cmpd="sng" algn="ctr">
                      <a:solidFill>
                        <a:srgbClr val="E03B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3B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3B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03B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6FC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1FFB1-C0A8-4EFF-A12E-4DA4E464C0AF}" type="slidenum">
              <a:rPr lang="en-US" smtClean="0"/>
              <a:t>28</a:t>
            </a:fld>
            <a:endParaRPr lang="en-US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04800" y="5410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iberation Serif"/>
                <a:cs typeface="Times New Roman" pitchFamily="18" charset="0"/>
              </a:rPr>
              <a:t>Table 3-4. Logical operators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Liberation Serif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8485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Variable assignment is a bit tricky because it uses the = . </a:t>
            </a:r>
          </a:p>
          <a:p>
            <a:pPr lvl="1"/>
            <a:r>
              <a:rPr lang="en-US" dirty="0" smtClean="0"/>
              <a:t>This does not mean a literal = like in mathematics.</a:t>
            </a:r>
          </a:p>
          <a:p>
            <a:r>
              <a:rPr lang="en-US" dirty="0" smtClean="0"/>
              <a:t>It means that the item on the right is being put into a container labeled the item on the right</a:t>
            </a:r>
          </a:p>
          <a:p>
            <a:r>
              <a:rPr lang="en-US" dirty="0" smtClean="0"/>
              <a:t>Can assign values (numbers, strings, </a:t>
            </a:r>
            <a:r>
              <a:rPr lang="en-US" dirty="0" err="1" smtClean="0"/>
              <a:t>etc</a:t>
            </a:r>
            <a:r>
              <a:rPr lang="en-US" dirty="0" smtClean="0"/>
              <a:t>) or other variables</a:t>
            </a:r>
          </a:p>
          <a:p>
            <a:pPr lvl="1"/>
            <a:r>
              <a:rPr lang="en-US" sz="1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19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1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3 + 4;</a:t>
            </a:r>
          </a:p>
          <a:p>
            <a:pPr lvl="1"/>
            <a:r>
              <a:rPr lang="en-US" sz="1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19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1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$sum;</a:t>
            </a:r>
            <a:endParaRPr lang="en-US" sz="19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1FFB1-C0A8-4EFF-A12E-4DA4E464C0AF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272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miley Face 3"/>
          <p:cNvSpPr/>
          <p:nvPr/>
        </p:nvSpPr>
        <p:spPr>
          <a:xfrm>
            <a:off x="210354" y="4610100"/>
            <a:ext cx="914399" cy="7620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miley Face 4"/>
          <p:cNvSpPr/>
          <p:nvPr/>
        </p:nvSpPr>
        <p:spPr>
          <a:xfrm>
            <a:off x="1124754" y="4932072"/>
            <a:ext cx="932645" cy="7620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miley Face 5"/>
          <p:cNvSpPr/>
          <p:nvPr/>
        </p:nvSpPr>
        <p:spPr>
          <a:xfrm>
            <a:off x="2191554" y="4932072"/>
            <a:ext cx="932645" cy="7620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Smiley Face 6"/>
          <p:cNvSpPr/>
          <p:nvPr/>
        </p:nvSpPr>
        <p:spPr>
          <a:xfrm>
            <a:off x="3182154" y="4762500"/>
            <a:ext cx="932646" cy="7620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8" name="Parallelogram 7"/>
          <p:cNvSpPr/>
          <p:nvPr/>
        </p:nvSpPr>
        <p:spPr>
          <a:xfrm>
            <a:off x="1376886" y="3771900"/>
            <a:ext cx="1805268" cy="8382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Router (Wireless/Wired)</a:t>
            </a:r>
            <a:endParaRPr lang="en-US" dirty="0"/>
          </a:p>
        </p:txBody>
      </p:sp>
      <p:sp>
        <p:nvSpPr>
          <p:cNvPr id="9" name="Cube 8"/>
          <p:cNvSpPr/>
          <p:nvPr/>
        </p:nvSpPr>
        <p:spPr>
          <a:xfrm>
            <a:off x="1898520" y="3086530"/>
            <a:ext cx="1066800" cy="3048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Modem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4" idx="7"/>
            <a:endCxn id="8" idx="5"/>
          </p:cNvCxnSpPr>
          <p:nvPr/>
        </p:nvCxnSpPr>
        <p:spPr>
          <a:xfrm flipV="1">
            <a:off x="990842" y="4191000"/>
            <a:ext cx="490819" cy="53069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0"/>
            <a:endCxn id="8" idx="3"/>
          </p:cNvCxnSpPr>
          <p:nvPr/>
        </p:nvCxnSpPr>
        <p:spPr>
          <a:xfrm flipV="1">
            <a:off x="1591077" y="4610100"/>
            <a:ext cx="583668" cy="32197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6" idx="0"/>
            <a:endCxn id="8" idx="4"/>
          </p:cNvCxnSpPr>
          <p:nvPr/>
        </p:nvCxnSpPr>
        <p:spPr>
          <a:xfrm flipH="1" flipV="1">
            <a:off x="2279520" y="4610100"/>
            <a:ext cx="378357" cy="32197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7" idx="0"/>
            <a:endCxn id="8" idx="2"/>
          </p:cNvCxnSpPr>
          <p:nvPr/>
        </p:nvCxnSpPr>
        <p:spPr>
          <a:xfrm flipH="1" flipV="1">
            <a:off x="3077379" y="4191000"/>
            <a:ext cx="571098" cy="5715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8" idx="0"/>
          </p:cNvCxnSpPr>
          <p:nvPr/>
        </p:nvCxnSpPr>
        <p:spPr>
          <a:xfrm flipH="1">
            <a:off x="2279520" y="3162300"/>
            <a:ext cx="140636" cy="609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76200" y="2666999"/>
            <a:ext cx="4209245" cy="352207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an 21"/>
          <p:cNvSpPr/>
          <p:nvPr/>
        </p:nvSpPr>
        <p:spPr>
          <a:xfrm>
            <a:off x="3563155" y="1219200"/>
            <a:ext cx="722290" cy="1143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ISP</a:t>
            </a:r>
            <a:endParaRPr lang="en-US" dirty="0"/>
          </a:p>
        </p:txBody>
      </p:sp>
      <p:sp>
        <p:nvSpPr>
          <p:cNvPr id="23" name="Pie 22"/>
          <p:cNvSpPr/>
          <p:nvPr/>
        </p:nvSpPr>
        <p:spPr>
          <a:xfrm>
            <a:off x="5867400" y="762000"/>
            <a:ext cx="838200" cy="838200"/>
          </a:xfrm>
          <a:prstGeom prst="p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Pie 23"/>
          <p:cNvSpPr/>
          <p:nvPr/>
        </p:nvSpPr>
        <p:spPr>
          <a:xfrm>
            <a:off x="5638800" y="914400"/>
            <a:ext cx="838200" cy="838200"/>
          </a:xfrm>
          <a:prstGeom prst="p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Pie 24"/>
          <p:cNvSpPr/>
          <p:nvPr/>
        </p:nvSpPr>
        <p:spPr>
          <a:xfrm>
            <a:off x="5410200" y="1066800"/>
            <a:ext cx="838200" cy="838200"/>
          </a:xfrm>
          <a:prstGeom prst="p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780504" y="2743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141.145.2.7</a:t>
            </a:r>
            <a:endParaRPr lang="en-US" dirty="0"/>
          </a:p>
        </p:txBody>
      </p:sp>
      <p:sp>
        <p:nvSpPr>
          <p:cNvPr id="50" name="Flowchart: Alternate Process 49"/>
          <p:cNvSpPr/>
          <p:nvPr/>
        </p:nvSpPr>
        <p:spPr>
          <a:xfrm>
            <a:off x="6228008" y="3998469"/>
            <a:ext cx="1485900" cy="144644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Web server</a:t>
            </a:r>
            <a:endParaRPr lang="en-US" dirty="0"/>
          </a:p>
        </p:txBody>
      </p:sp>
      <p:sp>
        <p:nvSpPr>
          <p:cNvPr id="51" name="Oval 50"/>
          <p:cNvSpPr/>
          <p:nvPr/>
        </p:nvSpPr>
        <p:spPr>
          <a:xfrm>
            <a:off x="6324600" y="3771900"/>
            <a:ext cx="228600" cy="2265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6680200" y="3771900"/>
            <a:ext cx="228600" cy="2265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7035800" y="3771898"/>
            <a:ext cx="228600" cy="2265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7391400" y="3771897"/>
            <a:ext cx="228600" cy="2265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Arrow Connector 54"/>
          <p:cNvCxnSpPr>
            <a:stCxn id="22" idx="3"/>
          </p:cNvCxnSpPr>
          <p:nvPr/>
        </p:nvCxnSpPr>
        <p:spPr>
          <a:xfrm flipH="1">
            <a:off x="2468698" y="2362200"/>
            <a:ext cx="1455602" cy="457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25" idx="2"/>
          </p:cNvCxnSpPr>
          <p:nvPr/>
        </p:nvCxnSpPr>
        <p:spPr>
          <a:xfrm flipH="1">
            <a:off x="4343400" y="1485900"/>
            <a:ext cx="1066800" cy="3429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4308500" y="2213020"/>
            <a:ext cx="2673559" cy="35416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endCxn id="51" idx="0"/>
          </p:cNvCxnSpPr>
          <p:nvPr/>
        </p:nvCxnSpPr>
        <p:spPr>
          <a:xfrm flipH="1">
            <a:off x="6438900" y="2567189"/>
            <a:ext cx="412750" cy="120471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endCxn id="52" idx="0"/>
          </p:cNvCxnSpPr>
          <p:nvPr/>
        </p:nvCxnSpPr>
        <p:spPr>
          <a:xfrm flipH="1">
            <a:off x="6794500" y="2567189"/>
            <a:ext cx="114300" cy="120471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endCxn id="53" idx="0"/>
          </p:cNvCxnSpPr>
          <p:nvPr/>
        </p:nvCxnSpPr>
        <p:spPr>
          <a:xfrm>
            <a:off x="6982059" y="2567189"/>
            <a:ext cx="168041" cy="120470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54" idx="0"/>
          </p:cNvCxnSpPr>
          <p:nvPr/>
        </p:nvCxnSpPr>
        <p:spPr>
          <a:xfrm flipH="1" flipV="1">
            <a:off x="7035800" y="2567189"/>
            <a:ext cx="469900" cy="120470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6007458" y="3405925"/>
            <a:ext cx="7270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Email</a:t>
            </a:r>
            <a:endParaRPr lang="en-US" sz="1200" dirty="0"/>
          </a:p>
        </p:txBody>
      </p:sp>
      <p:sp>
        <p:nvSpPr>
          <p:cNvPr id="82" name="TextBox 81"/>
          <p:cNvSpPr txBox="1"/>
          <p:nvPr/>
        </p:nvSpPr>
        <p:spPr>
          <a:xfrm>
            <a:off x="6369922" y="3267425"/>
            <a:ext cx="1181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Webpage</a:t>
            </a:r>
            <a:endParaRPr lang="en-US" sz="1200" dirty="0"/>
          </a:p>
        </p:txBody>
      </p:sp>
      <p:sp>
        <p:nvSpPr>
          <p:cNvPr id="83" name="TextBox 82"/>
          <p:cNvSpPr txBox="1"/>
          <p:nvPr/>
        </p:nvSpPr>
        <p:spPr>
          <a:xfrm>
            <a:off x="6563396" y="3467100"/>
            <a:ext cx="1181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Video Game</a:t>
            </a:r>
            <a:endParaRPr lang="en-US" sz="1200" dirty="0"/>
          </a:p>
        </p:txBody>
      </p:sp>
      <p:sp>
        <p:nvSpPr>
          <p:cNvPr id="84" name="TextBox 83"/>
          <p:cNvSpPr txBox="1"/>
          <p:nvPr/>
        </p:nvSpPr>
        <p:spPr>
          <a:xfrm>
            <a:off x="7123358" y="3252831"/>
            <a:ext cx="1181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Other</a:t>
            </a:r>
            <a:endParaRPr lang="en-US" sz="1200" dirty="0"/>
          </a:p>
        </p:txBody>
      </p:sp>
      <p:cxnSp>
        <p:nvCxnSpPr>
          <p:cNvPr id="85" name="Straight Arrow Connector 84"/>
          <p:cNvCxnSpPr/>
          <p:nvPr/>
        </p:nvCxnSpPr>
        <p:spPr>
          <a:xfrm flipH="1">
            <a:off x="2209800" y="2324100"/>
            <a:ext cx="1492380" cy="4953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flipH="1">
            <a:off x="4343400" y="1638300"/>
            <a:ext cx="1066800" cy="3429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134155" y="2693693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Home Network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90" name="Straight Connector 89"/>
          <p:cNvCxnSpPr/>
          <p:nvPr/>
        </p:nvCxnSpPr>
        <p:spPr>
          <a:xfrm>
            <a:off x="2657876" y="685800"/>
            <a:ext cx="1" cy="1881389"/>
          </a:xfrm>
          <a:prstGeom prst="line">
            <a:avLst/>
          </a:prstGeom>
          <a:ln w="381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2657877" y="685800"/>
            <a:ext cx="6105123" cy="0"/>
          </a:xfrm>
          <a:prstGeom prst="line">
            <a:avLst/>
          </a:prstGeom>
          <a:ln w="381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H="1" flipV="1">
            <a:off x="2657876" y="2567189"/>
            <a:ext cx="2066524" cy="1"/>
          </a:xfrm>
          <a:prstGeom prst="line">
            <a:avLst/>
          </a:prstGeom>
          <a:ln w="381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4724400" y="2567189"/>
            <a:ext cx="0" cy="3126883"/>
          </a:xfrm>
          <a:prstGeom prst="line">
            <a:avLst/>
          </a:prstGeom>
          <a:ln w="381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4724400" y="5690910"/>
            <a:ext cx="4038600" cy="3162"/>
          </a:xfrm>
          <a:prstGeom prst="line">
            <a:avLst/>
          </a:prstGeom>
          <a:ln w="381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8763000" y="697468"/>
            <a:ext cx="0" cy="4993442"/>
          </a:xfrm>
          <a:prstGeom prst="line">
            <a:avLst/>
          </a:prstGeom>
          <a:ln w="381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14" name="Rectangle 113"/>
          <p:cNvSpPr/>
          <p:nvPr/>
        </p:nvSpPr>
        <p:spPr>
          <a:xfrm>
            <a:off x="5105400" y="2567188"/>
            <a:ext cx="3886200" cy="3376411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TextBox 114"/>
          <p:cNvSpPr txBox="1"/>
          <p:nvPr/>
        </p:nvSpPr>
        <p:spPr>
          <a:xfrm>
            <a:off x="6911761" y="811231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The “Internet”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6007458" y="5650468"/>
            <a:ext cx="2656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Other “Personal” Network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176009" y="5339834"/>
            <a:ext cx="87630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User 1</a:t>
            </a:r>
          </a:p>
          <a:p>
            <a:r>
              <a:rPr lang="en-US" sz="1100" dirty="0" smtClean="0"/>
              <a:t>192.168.1.2</a:t>
            </a:r>
            <a:endParaRPr lang="en-US" sz="1100" dirty="0"/>
          </a:p>
        </p:txBody>
      </p:sp>
      <p:sp>
        <p:nvSpPr>
          <p:cNvPr id="118" name="TextBox 117"/>
          <p:cNvSpPr txBox="1"/>
          <p:nvPr/>
        </p:nvSpPr>
        <p:spPr>
          <a:xfrm>
            <a:off x="1124754" y="5650468"/>
            <a:ext cx="87630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User 2</a:t>
            </a:r>
          </a:p>
          <a:p>
            <a:r>
              <a:rPr lang="en-US" sz="1100" dirty="0" smtClean="0"/>
              <a:t>192.168.1.3</a:t>
            </a:r>
            <a:endParaRPr lang="en-US" sz="1100" dirty="0"/>
          </a:p>
        </p:txBody>
      </p:sp>
      <p:sp>
        <p:nvSpPr>
          <p:cNvPr id="119" name="TextBox 118"/>
          <p:cNvSpPr txBox="1"/>
          <p:nvPr/>
        </p:nvSpPr>
        <p:spPr>
          <a:xfrm>
            <a:off x="2247900" y="5638800"/>
            <a:ext cx="876300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User 3</a:t>
            </a:r>
          </a:p>
          <a:p>
            <a:r>
              <a:rPr lang="en-US" sz="1100" dirty="0" smtClean="0"/>
              <a:t>192.168.1.4</a:t>
            </a:r>
            <a:endParaRPr lang="en-US" sz="1100" dirty="0"/>
          </a:p>
          <a:p>
            <a:endParaRPr lang="en-US" dirty="0"/>
          </a:p>
        </p:txBody>
      </p:sp>
      <p:sp>
        <p:nvSpPr>
          <p:cNvPr id="120" name="TextBox 119"/>
          <p:cNvSpPr txBox="1"/>
          <p:nvPr/>
        </p:nvSpPr>
        <p:spPr>
          <a:xfrm>
            <a:off x="3238500" y="5506244"/>
            <a:ext cx="87630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User 4</a:t>
            </a:r>
          </a:p>
          <a:p>
            <a:r>
              <a:rPr lang="en-US" sz="1100" dirty="0" smtClean="0"/>
              <a:t>192.168.1.5</a:t>
            </a:r>
            <a:endParaRPr lang="en-US" sz="1100" dirty="0"/>
          </a:p>
        </p:txBody>
      </p:sp>
      <p:sp>
        <p:nvSpPr>
          <p:cNvPr id="56" name="TextBox 55"/>
          <p:cNvSpPr txBox="1"/>
          <p:nvPr/>
        </p:nvSpPr>
        <p:spPr>
          <a:xfrm>
            <a:off x="4971021" y="757707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DNSes</a:t>
            </a:r>
            <a:endParaRPr lang="en-US" dirty="0"/>
          </a:p>
        </p:txBody>
      </p:sp>
      <p:sp>
        <p:nvSpPr>
          <p:cNvPr id="10" name="Left Brace 9"/>
          <p:cNvSpPr/>
          <p:nvPr/>
        </p:nvSpPr>
        <p:spPr>
          <a:xfrm>
            <a:off x="193837" y="1074243"/>
            <a:ext cx="323289" cy="65491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Brace 11"/>
          <p:cNvSpPr/>
          <p:nvPr/>
        </p:nvSpPr>
        <p:spPr>
          <a:xfrm>
            <a:off x="2065488" y="1082830"/>
            <a:ext cx="252132" cy="64633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85646" y="1082830"/>
            <a:ext cx="17175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External IP</a:t>
            </a:r>
          </a:p>
          <a:p>
            <a:r>
              <a:rPr lang="en-US" dirty="0" smtClean="0"/>
              <a:t>Router with NAT</a:t>
            </a:r>
            <a:endParaRPr lang="en-US" dirty="0"/>
          </a:p>
        </p:txBody>
      </p:sp>
      <p:sp>
        <p:nvSpPr>
          <p:cNvPr id="16" name="Right Arrow 15"/>
          <p:cNvSpPr/>
          <p:nvPr/>
        </p:nvSpPr>
        <p:spPr>
          <a:xfrm rot="5400000">
            <a:off x="1494414" y="2086181"/>
            <a:ext cx="1094961" cy="310279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Left Brace 57"/>
          <p:cNvSpPr/>
          <p:nvPr/>
        </p:nvSpPr>
        <p:spPr>
          <a:xfrm>
            <a:off x="4393960" y="6036266"/>
            <a:ext cx="323289" cy="65491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ight Brace 58"/>
          <p:cNvSpPr/>
          <p:nvPr/>
        </p:nvSpPr>
        <p:spPr>
          <a:xfrm>
            <a:off x="6265611" y="6044853"/>
            <a:ext cx="252132" cy="64633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4585769" y="6044853"/>
            <a:ext cx="17175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Internal IP</a:t>
            </a:r>
          </a:p>
          <a:p>
            <a:r>
              <a:rPr lang="en-US" dirty="0" smtClean="0"/>
              <a:t>Router with NAT</a:t>
            </a:r>
            <a:endParaRPr lang="en-US" dirty="0"/>
          </a:p>
        </p:txBody>
      </p:sp>
      <p:sp>
        <p:nvSpPr>
          <p:cNvPr id="61" name="Right Arrow 60"/>
          <p:cNvSpPr/>
          <p:nvPr/>
        </p:nvSpPr>
        <p:spPr>
          <a:xfrm rot="13359365">
            <a:off x="3766651" y="6137937"/>
            <a:ext cx="700314" cy="91280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1FFB1-C0A8-4EFF-A12E-4DA4E464C0A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222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Concatenation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Concatenating a string is appending the value of another variable or string to the end of an existing string</a:t>
            </a:r>
          </a:p>
          <a:p>
            <a:pPr lvl="1"/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echo "You have " . $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msgs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. " messages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.";</a:t>
            </a:r>
          </a:p>
          <a:p>
            <a:pPr lvl="1"/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$bulletin .= $newsflash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/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1FFB1-C0A8-4EFF-A12E-4DA4E464C0AF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979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Literal Strings</a:t>
            </a:r>
          </a:p>
          <a:p>
            <a:pPr lvl="1"/>
            <a:r>
              <a:rPr lang="en-US" dirty="0" smtClean="0"/>
              <a:t>All the formatting and whitespace is preserved</a:t>
            </a:r>
          </a:p>
          <a:p>
            <a:pPr lvl="1"/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$info = 'Preface variables with a $ like this: $variable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';</a:t>
            </a:r>
          </a:p>
          <a:p>
            <a:r>
              <a:rPr lang="en-US" dirty="0" smtClean="0"/>
              <a:t>Double quotes strings</a:t>
            </a:r>
          </a:p>
          <a:p>
            <a:pPr lvl="1"/>
            <a:r>
              <a:rPr lang="en-US" dirty="0" smtClean="0"/>
              <a:t>Any formatting within the string may not be preserved</a:t>
            </a:r>
          </a:p>
          <a:p>
            <a:pPr lvl="1"/>
            <a:r>
              <a:rPr lang="en-US" dirty="0" smtClean="0"/>
              <a:t>Any variable names will be parsed as variables</a:t>
            </a:r>
          </a:p>
          <a:p>
            <a:pPr lvl="1"/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echo "There have been $count presidents of the US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";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1FFB1-C0A8-4EFF-A12E-4DA4E464C0AF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5636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Escapes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Escapes or escaping characters are used to keep the parser as reading some character in a certain way</a:t>
            </a:r>
          </a:p>
          <a:p>
            <a:pPr lvl="1"/>
            <a:r>
              <a:rPr lang="en-US" dirty="0" smtClean="0"/>
              <a:t>Using quotes within a string will require escapes since otherwise the parser will assume you’re trying to end the string!</a:t>
            </a:r>
          </a:p>
          <a:p>
            <a:pPr lvl="1"/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$text = 'My sister\'s car is a Ford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';</a:t>
            </a:r>
          </a:p>
          <a:p>
            <a:r>
              <a:rPr lang="en-US" dirty="0" smtClean="0">
                <a:cs typeface="Courier New" pitchFamily="49" charset="0"/>
              </a:rPr>
              <a:t>You can also insert special characters (\t, \n, \r)</a:t>
            </a:r>
          </a:p>
          <a:p>
            <a:pPr lvl="1"/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$heading = "Date\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tName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\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tPayment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";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1FFB1-C0A8-4EFF-A12E-4DA4E464C0AF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186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112713"/>
            <a:ext cx="7206613" cy="6516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1FFB1-C0A8-4EFF-A12E-4DA4E464C0A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340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43"/>
            <a:ext cx="6897687" cy="6838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1FFB1-C0A8-4EFF-A12E-4DA4E464C0A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345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2819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dirty="0" smtClean="0"/>
              <a:t>How are “dynamic” pages different from static or basic web pages?</a:t>
            </a:r>
            <a:endParaRPr lang="en-US" sz="5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1FFB1-C0A8-4EFF-A12E-4DA4E464C0A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748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PHP?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Originally stood for </a:t>
            </a:r>
            <a:r>
              <a:rPr lang="en-US" b="1" dirty="0" smtClean="0">
                <a:solidFill>
                  <a:srgbClr val="FF0000"/>
                </a:solidFill>
              </a:rPr>
              <a:t>P</a:t>
            </a:r>
            <a:r>
              <a:rPr lang="en-US" dirty="0" smtClean="0"/>
              <a:t>ersonal </a:t>
            </a:r>
            <a:r>
              <a:rPr lang="en-US" b="1" dirty="0" smtClean="0">
                <a:solidFill>
                  <a:srgbClr val="FF0000"/>
                </a:solidFill>
              </a:rPr>
              <a:t>H</a:t>
            </a:r>
            <a:r>
              <a:rPr lang="en-US" dirty="0" smtClean="0"/>
              <a:t>ome </a:t>
            </a:r>
            <a:r>
              <a:rPr lang="en-US" b="1" dirty="0" smtClean="0">
                <a:solidFill>
                  <a:srgbClr val="FF0000"/>
                </a:solidFill>
              </a:rPr>
              <a:t>P</a:t>
            </a:r>
            <a:r>
              <a:rPr lang="en-US" dirty="0" smtClean="0"/>
              <a:t>age but since changed to </a:t>
            </a:r>
            <a:r>
              <a:rPr lang="en-US" b="1" dirty="0" smtClean="0">
                <a:solidFill>
                  <a:srgbClr val="FF0000"/>
                </a:solidFill>
              </a:rPr>
              <a:t>P</a:t>
            </a:r>
            <a:r>
              <a:rPr lang="en-US" dirty="0" smtClean="0">
                <a:solidFill>
                  <a:srgbClr val="FF0000"/>
                </a:solidFill>
              </a:rPr>
              <a:t>HP</a:t>
            </a:r>
            <a:r>
              <a:rPr lang="en-US" dirty="0" smtClean="0"/>
              <a:t>: </a:t>
            </a:r>
            <a:r>
              <a:rPr lang="en-US" b="1" dirty="0" smtClean="0">
                <a:solidFill>
                  <a:srgbClr val="FF0000"/>
                </a:solidFill>
              </a:rPr>
              <a:t>H</a:t>
            </a:r>
            <a:r>
              <a:rPr lang="en-US" dirty="0" smtClean="0"/>
              <a:t>ypertext </a:t>
            </a:r>
            <a:r>
              <a:rPr lang="en-US" b="1" dirty="0" smtClean="0">
                <a:solidFill>
                  <a:srgbClr val="FF0000"/>
                </a:solidFill>
              </a:rPr>
              <a:t>P</a:t>
            </a:r>
            <a:r>
              <a:rPr lang="en-US" dirty="0" smtClean="0"/>
              <a:t>reprocessor</a:t>
            </a:r>
          </a:p>
          <a:p>
            <a:r>
              <a:rPr lang="en-US" dirty="0" smtClean="0"/>
              <a:t>One of the “winners” of the Web 1.0+ wars </a:t>
            </a:r>
          </a:p>
          <a:p>
            <a:pPr lvl="1"/>
            <a:r>
              <a:rPr lang="en-US" dirty="0" smtClean="0"/>
              <a:t>Integration with MySQL</a:t>
            </a:r>
          </a:p>
          <a:p>
            <a:pPr lvl="1"/>
            <a:r>
              <a:rPr lang="en-US" dirty="0" smtClean="0"/>
              <a:t>Adopted easy and recognizable syntaxes</a:t>
            </a:r>
          </a:p>
          <a:p>
            <a:pPr lvl="1"/>
            <a:r>
              <a:rPr lang="en-US" dirty="0" smtClean="0"/>
              <a:t>Extends and works well with HTML and XML</a:t>
            </a:r>
          </a:p>
          <a:p>
            <a:r>
              <a:rPr lang="en-US" dirty="0" smtClean="0"/>
              <a:t>One of the first languages to be embedded IN the browser page</a:t>
            </a:r>
          </a:p>
          <a:p>
            <a:pPr lvl="1"/>
            <a:r>
              <a:rPr lang="en-US" dirty="0" smtClean="0"/>
              <a:t>Why would this be useful?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1FFB1-C0A8-4EFF-A12E-4DA4E464C0A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496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PHP?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PHP files work as long as the web server has PHP running and the file ends in .</a:t>
            </a:r>
            <a:r>
              <a:rPr lang="en-US" dirty="0" err="1" smtClean="0"/>
              <a:t>php</a:t>
            </a:r>
            <a:endParaRPr lang="en-US" dirty="0" smtClean="0"/>
          </a:p>
          <a:p>
            <a:r>
              <a:rPr lang="en-US" dirty="0" smtClean="0"/>
              <a:t>Output most of the results of the processing as HTML files</a:t>
            </a:r>
          </a:p>
          <a:p>
            <a:r>
              <a:rPr lang="en-US" dirty="0" smtClean="0"/>
              <a:t>However, you can also </a:t>
            </a:r>
            <a:r>
              <a:rPr lang="en-US" i="1" dirty="0" smtClean="0"/>
              <a:t>parse </a:t>
            </a:r>
            <a:r>
              <a:rPr lang="en-US" dirty="0" smtClean="0"/>
              <a:t>.html and .</a:t>
            </a:r>
            <a:r>
              <a:rPr lang="en-US" dirty="0" err="1" smtClean="0"/>
              <a:t>htm</a:t>
            </a:r>
            <a:r>
              <a:rPr lang="en-US" dirty="0" smtClean="0"/>
              <a:t> files through the PHP server as well</a:t>
            </a:r>
          </a:p>
          <a:p>
            <a:pPr lvl="1"/>
            <a:r>
              <a:rPr lang="en-US" dirty="0" smtClean="0"/>
              <a:t>Why would web administrators want to do this?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1FFB1-C0A8-4EFF-A12E-4DA4E464C0A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6647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 vs. Client Side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PHP is a server side processing language</a:t>
            </a:r>
          </a:p>
          <a:p>
            <a:pPr lvl="1"/>
            <a:r>
              <a:rPr lang="en-US" dirty="0" smtClean="0"/>
              <a:t>This means that only finished results are sent to the user’s computer</a:t>
            </a:r>
          </a:p>
          <a:p>
            <a:pPr lvl="1"/>
            <a:r>
              <a:rPr lang="en-US" dirty="0" smtClean="0"/>
              <a:t>All the important data is stored on the server and never leaves it</a:t>
            </a:r>
          </a:p>
          <a:p>
            <a:r>
              <a:rPr lang="en-US" dirty="0" smtClean="0"/>
              <a:t>This is different from a language like JavaScript which is a client side language</a:t>
            </a:r>
          </a:p>
          <a:p>
            <a:pPr lvl="1"/>
            <a:r>
              <a:rPr lang="en-US" dirty="0" smtClean="0"/>
              <a:t>In which your code and all the processing is done by the user’s computer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1FFB1-C0A8-4EFF-A12E-4DA4E464C0A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74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1543</Words>
  <Application>Microsoft Office PowerPoint</Application>
  <PresentationFormat>On-screen Show (4:3)</PresentationFormat>
  <Paragraphs>365</Paragraphs>
  <Slides>32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What is PHP?</vt:lpstr>
      <vt:lpstr>Class Overview</vt:lpstr>
      <vt:lpstr>PowerPoint Presentation</vt:lpstr>
      <vt:lpstr>PowerPoint Presentation</vt:lpstr>
      <vt:lpstr>PowerPoint Presentation</vt:lpstr>
      <vt:lpstr>PowerPoint Presentation</vt:lpstr>
      <vt:lpstr>What is PHP?</vt:lpstr>
      <vt:lpstr>What is PHP?</vt:lpstr>
      <vt:lpstr>Server vs. Client Side</vt:lpstr>
      <vt:lpstr>What Are Syntaxes?</vt:lpstr>
      <vt:lpstr>Philosophy of PHP*</vt:lpstr>
      <vt:lpstr>What Is Needed For PHP?</vt:lpstr>
      <vt:lpstr>Embedding PHP</vt:lpstr>
      <vt:lpstr>PowerPoint Presentation</vt:lpstr>
      <vt:lpstr>Commenting</vt:lpstr>
      <vt:lpstr>Comment Types</vt:lpstr>
      <vt:lpstr>Semicolons</vt:lpstr>
      <vt:lpstr>PHP Variables</vt:lpstr>
      <vt:lpstr>PHP Keywords</vt:lpstr>
      <vt:lpstr>Other Reserved Words</vt:lpstr>
      <vt:lpstr>Strings</vt:lpstr>
      <vt:lpstr>Numbers</vt:lpstr>
      <vt:lpstr>Arrays</vt:lpstr>
      <vt:lpstr>N-Dimensional Arrays</vt:lpstr>
      <vt:lpstr>Operators</vt:lpstr>
      <vt:lpstr>PowerPoint Presentation</vt:lpstr>
      <vt:lpstr>PowerPoint Presentation</vt:lpstr>
      <vt:lpstr>PowerPoint Presentation</vt:lpstr>
      <vt:lpstr>Variable Assignment</vt:lpstr>
      <vt:lpstr>String Concatenation</vt:lpstr>
      <vt:lpstr>String Types</vt:lpstr>
      <vt:lpstr>Escapes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Configurations</dc:title>
  <dc:creator>Bridget Blodgett</dc:creator>
  <cp:lastModifiedBy>Bridget Blodgett</cp:lastModifiedBy>
  <cp:revision>14</cp:revision>
  <dcterms:created xsi:type="dcterms:W3CDTF">2012-02-07T15:27:18Z</dcterms:created>
  <dcterms:modified xsi:type="dcterms:W3CDTF">2014-09-04T20:40:42Z</dcterms:modified>
</cp:coreProperties>
</file>