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6" r:id="rId6"/>
    <p:sldId id="267" r:id="rId7"/>
    <p:sldId id="261" r:id="rId8"/>
    <p:sldId id="262" r:id="rId9"/>
    <p:sldId id="265" r:id="rId10"/>
    <p:sldId id="263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845E-BE1C-4E3F-B49D-C93611678683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BD5-04EA-4A80-9361-56C3D9AB1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45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845E-BE1C-4E3F-B49D-C93611678683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BD5-04EA-4A80-9361-56C3D9AB1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70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845E-BE1C-4E3F-B49D-C93611678683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BD5-04EA-4A80-9361-56C3D9AB1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041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845E-BE1C-4E3F-B49D-C93611678683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BD5-04EA-4A80-9361-56C3D9AB1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75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845E-BE1C-4E3F-B49D-C93611678683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BD5-04EA-4A80-9361-56C3D9AB1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068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845E-BE1C-4E3F-B49D-C93611678683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BD5-04EA-4A80-9361-56C3D9AB1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43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845E-BE1C-4E3F-B49D-C93611678683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BD5-04EA-4A80-9361-56C3D9AB1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16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845E-BE1C-4E3F-B49D-C93611678683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BD5-04EA-4A80-9361-56C3D9AB1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46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845E-BE1C-4E3F-B49D-C93611678683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BD5-04EA-4A80-9361-56C3D9AB1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754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845E-BE1C-4E3F-B49D-C93611678683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BD5-04EA-4A80-9361-56C3D9AB1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3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3A845E-BE1C-4E3F-B49D-C93611678683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5CDBD5-04EA-4A80-9361-56C3D9AB1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3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A845E-BE1C-4E3F-B49D-C93611678683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CDBD5-04EA-4A80-9361-56C3D9AB10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8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Form Handling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IDIA 618</a:t>
            </a:r>
          </a:p>
          <a:p>
            <a:r>
              <a:rPr lang="en-US" smtClean="0"/>
              <a:t>Fall 2014</a:t>
            </a:r>
            <a:endParaRPr lang="en-US" dirty="0" smtClean="0"/>
          </a:p>
          <a:p>
            <a:r>
              <a:rPr lang="en-US" dirty="0" smtClean="0"/>
              <a:t>Bridget M. Blodgett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37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Placeholders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way to make a secure code without using the real escape string</a:t>
            </a:r>
          </a:p>
          <a:p>
            <a:r>
              <a:rPr lang="en-US" dirty="0" smtClean="0"/>
              <a:t>Predefine a query using ? characters then pass the user generated data to it</a:t>
            </a:r>
          </a:p>
          <a:p>
            <a:pPr lvl="1"/>
            <a:r>
              <a:rPr lang="en-US" dirty="0" smtClean="0"/>
              <a:t>This avoids generating queries and directly inserts the information into the database</a:t>
            </a:r>
          </a:p>
          <a:p>
            <a:r>
              <a:rPr lang="en-US" dirty="0" smtClean="0"/>
              <a:t>How can we alter the book example from earlier to make use of this?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5311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register_globals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deprecated feature of PHP that would automatically assign the input from a get or post to variables matching the same field name</a:t>
            </a:r>
          </a:p>
          <a:p>
            <a:r>
              <a:rPr lang="en-US" dirty="0" smtClean="0"/>
              <a:t>Potential security risk since malicious code can be passed as a get</a:t>
            </a:r>
          </a:p>
          <a:p>
            <a:r>
              <a:rPr lang="en-US" dirty="0" smtClean="0"/>
              <a:t>Always make sure to initialize your variables during their declaration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196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HTML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Forms are the primary method of gathering and transferring data using HTML</a:t>
            </a:r>
          </a:p>
          <a:p>
            <a:r>
              <a:rPr lang="en-US" dirty="0" smtClean="0"/>
              <a:t>You can have the form written in HTML (dropping out of PHP to do so)</a:t>
            </a:r>
          </a:p>
          <a:p>
            <a:r>
              <a:rPr lang="en-US" dirty="0" smtClean="0"/>
              <a:t>Or using the &lt;&lt;&lt;_END and _END; commands you can embed it within the 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615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a couple of PHP elements specifically meant to deal with forms</a:t>
            </a:r>
          </a:p>
          <a:p>
            <a:pPr lvl="1"/>
            <a:r>
              <a:rPr lang="en-US" dirty="0" smtClean="0"/>
              <a:t>$_GET and $_POST we have dealt with already</a:t>
            </a:r>
          </a:p>
          <a:p>
            <a:pPr lvl="1"/>
            <a:r>
              <a:rPr lang="en-US" dirty="0" err="1" smtClean="0"/>
              <a:t>isset</a:t>
            </a:r>
            <a:r>
              <a:rPr lang="en-US" dirty="0" smtClean="0"/>
              <a:t> checks to see if the variable has been assigned a value (good for keeping undefined variable errors from appearing)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46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Hidden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Hidden fields are part of the HTML form which pass information to the browser but which aren’t directly viewable by the user</a:t>
            </a:r>
          </a:p>
          <a:p>
            <a:r>
              <a:rPr lang="en-US" dirty="0" smtClean="0"/>
              <a:t>Very useful for passing information like session ids, building information entered repeatedly into forms,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It’s important to remember that anything in this field is viewable within the HTML 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403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094554"/>
              </p:ext>
            </p:extLst>
          </p:nvPr>
        </p:nvGraphicFramePr>
        <p:xfrm>
          <a:off x="0" y="19050"/>
          <a:ext cx="9144000" cy="7270138"/>
        </p:xfrm>
        <a:graphic>
          <a:graphicData uri="http://schemas.openxmlformats.org/drawingml/2006/table">
            <a:tbl>
              <a:tblPr/>
              <a:tblGrid>
                <a:gridCol w="2286000"/>
                <a:gridCol w="1143000"/>
                <a:gridCol w="5715000"/>
              </a:tblGrid>
              <a:tr h="36167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Input Name/ID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Input Type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Input Description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9CC99"/>
                    </a:solidFill>
                  </a:tcPr>
                </a:tc>
              </a:tr>
              <a:tr h="62471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email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text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A simple text field to input an e-mail address of width and size 35.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</a:tr>
              <a:tr h="361676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pw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password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A password field of width and size 35.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</a:tr>
              <a:tr h="1413821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level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select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Make a select box with five options: Freshman, Sophomore, Junior, Senior, and Graduate. You can set the values for each of the options any way you want to. I used 1, 2, 3, 4, and 5.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</a:tr>
              <a:tr h="1676857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concentration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radio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I made three radio buttons all with the name "concentration" so as to group them. I gave them text labels of "Computer Science" (value="CS"), "Information Science" (value="IS"), and "Information Technology" (value="IT").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</a:tr>
              <a:tr h="887749"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Five checkboxes with the names </a:t>
                      </a:r>
                      <a:r>
                        <a:rPr lang="en-US" sz="20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“idia617", “idia618", “idia619"</a:t>
                      </a: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Checkbox</a:t>
                      </a: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I set them so that their value was "true".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</a:tr>
              <a:tr h="887749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comments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Textarea</a:t>
                      </a:r>
                      <a:endParaRPr lang="en-US" sz="2000" dirty="0">
                        <a:solidFill>
                          <a:srgbClr val="003300"/>
                        </a:solidFill>
                        <a:effectLst/>
                        <a:latin typeface="+mn-lt"/>
                      </a:endParaRP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I made a textarea with cols=40 and rows=5 with the default text, "Enter any comments you have here."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</a:tr>
              <a:tr h="624711">
                <a:tc>
                  <a:txBody>
                    <a:bodyPr/>
                    <a:lstStyle/>
                    <a:p>
                      <a:r>
                        <a:rPr lang="en-US" sz="200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sub_btn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submit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solidFill>
                            <a:srgbClr val="003300"/>
                          </a:solidFill>
                          <a:effectLst/>
                          <a:latin typeface="+mn-lt"/>
                        </a:rPr>
                        <a:t>Just a submit button with the value "Submit Data."</a:t>
                      </a:r>
                    </a:p>
                  </a:txBody>
                  <a:tcPr marL="28575" marR="28575" marT="28575" marB="2857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DEEDD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457200" y="18811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586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 the information on the next slide to a simple PHP form</a:t>
            </a:r>
          </a:p>
          <a:p>
            <a:r>
              <a:rPr lang="en-US" dirty="0" smtClean="0"/>
              <a:t>It should:</a:t>
            </a:r>
          </a:p>
          <a:p>
            <a:pPr lvl="1"/>
            <a:r>
              <a:rPr lang="en-US" dirty="0" smtClean="0"/>
              <a:t>Read the input</a:t>
            </a:r>
          </a:p>
          <a:p>
            <a:pPr lvl="1"/>
            <a:r>
              <a:rPr lang="en-US" dirty="0" smtClean="0"/>
              <a:t>Display the submitted options</a:t>
            </a:r>
          </a:p>
          <a:p>
            <a:pPr lvl="1"/>
            <a:r>
              <a:rPr lang="en-US" dirty="0" smtClean="0"/>
              <a:t>Contain a SQL query to “send” the options to the database (you don’t actually have to connect to a </a:t>
            </a:r>
            <a:r>
              <a:rPr lang="en-US" dirty="0" err="1" smtClean="0"/>
              <a:t>db</a:t>
            </a:r>
            <a:r>
              <a:rPr lang="en-US" smtClean="0"/>
              <a:t>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073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Sanitizing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dirty="0" smtClean="0"/>
              <a:t>it </a:t>
            </a:r>
            <a:r>
              <a:rPr lang="en-US" dirty="0"/>
              <a:t>is a trivial matter for a hacker to use their </a:t>
            </a:r>
            <a:r>
              <a:rPr lang="en-US" dirty="0" smtClean="0"/>
              <a:t>browser’s </a:t>
            </a:r>
            <a:r>
              <a:rPr lang="en-US" i="1" dirty="0" smtClean="0"/>
              <a:t>View </a:t>
            </a:r>
            <a:r>
              <a:rPr lang="en-US" i="1" dirty="0"/>
              <a:t>Source</a:t>
            </a:r>
            <a:r>
              <a:rPr lang="en-US" dirty="0"/>
              <a:t> feature to extract the form and modify it to provide malicious input </a:t>
            </a:r>
          </a:p>
          <a:p>
            <a:pPr lvl="1" fontAlgn="base"/>
            <a:r>
              <a:rPr lang="en-US" dirty="0" smtClean="0"/>
              <a:t>never </a:t>
            </a:r>
            <a:r>
              <a:rPr lang="en-US" dirty="0"/>
              <a:t>trust any variable </a:t>
            </a:r>
            <a:r>
              <a:rPr lang="en-US" dirty="0" smtClean="0"/>
              <a:t>from </a:t>
            </a:r>
            <a:r>
              <a:rPr lang="en-US" dirty="0"/>
              <a:t>either the $_GET or $_POST </a:t>
            </a:r>
            <a:r>
              <a:rPr lang="en-US" dirty="0" smtClean="0"/>
              <a:t>until </a:t>
            </a:r>
            <a:r>
              <a:rPr lang="en-US" dirty="0"/>
              <a:t>you have processed </a:t>
            </a:r>
            <a:r>
              <a:rPr lang="en-US" dirty="0" smtClean="0"/>
              <a:t>it</a:t>
            </a:r>
          </a:p>
          <a:p>
            <a:pPr fontAlgn="base"/>
            <a:r>
              <a:rPr lang="en-US" dirty="0" smtClean="0"/>
              <a:t>Always make sure to clean up any user input to prevent SQL injection errors</a:t>
            </a:r>
          </a:p>
          <a:p>
            <a:pPr lvl="1"/>
            <a:r>
              <a:rPr lang="en-US" dirty="0" smtClean="0"/>
              <a:t>There are many types of escape characters that can execute </a:t>
            </a:r>
          </a:p>
        </p:txBody>
      </p:sp>
    </p:spTree>
    <p:extLst>
      <p:ext uri="{BB962C8B-B14F-4D97-AF65-F5344CB8AC3E}">
        <p14:creationId xmlns:p14="http://schemas.microsoft.com/office/powerpoint/2010/main" val="41110720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Exploits of a M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19300"/>
            <a:ext cx="9159612" cy="2819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9894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PHP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PHP has a number of options to clean up user input:</a:t>
            </a:r>
          </a:p>
          <a:p>
            <a:pPr lvl="1"/>
            <a:r>
              <a:rPr lang="en-US" dirty="0" err="1"/>
              <a:t>m</a:t>
            </a:r>
            <a:r>
              <a:rPr lang="en-US" dirty="0" err="1" smtClean="0"/>
              <a:t>ysql_real_escape_string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/>
              <a:t>s</a:t>
            </a:r>
            <a:r>
              <a:rPr lang="en-US" dirty="0" err="1" smtClean="0"/>
              <a:t>tripslashes</a:t>
            </a:r>
            <a:r>
              <a:rPr lang="en-US" dirty="0" smtClean="0"/>
              <a:t>()</a:t>
            </a:r>
          </a:p>
          <a:p>
            <a:pPr lvl="1"/>
            <a:r>
              <a:rPr lang="en-US" dirty="0" err="1" smtClean="0"/>
              <a:t>htmlentites</a:t>
            </a:r>
            <a:r>
              <a:rPr lang="en-US" dirty="0" smtClean="0"/>
              <a:t>()</a:t>
            </a:r>
          </a:p>
          <a:p>
            <a:r>
              <a:rPr lang="en-US" dirty="0" smtClean="0"/>
              <a:t>If you don’t want/need any HTML entities being passed:</a:t>
            </a:r>
          </a:p>
          <a:p>
            <a:pPr lvl="1"/>
            <a:r>
              <a:rPr lang="en-US" dirty="0" err="1" smtClean="0"/>
              <a:t>strip_tags</a:t>
            </a:r>
            <a:r>
              <a:rPr lang="en-US" dirty="0" smtClean="0"/>
              <a:t>()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8808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557</Words>
  <Application>Microsoft Office PowerPoint</Application>
  <PresentationFormat>On-screen Show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Form Handling</vt:lpstr>
      <vt:lpstr>HTML Forms</vt:lpstr>
      <vt:lpstr>PHP Elements</vt:lpstr>
      <vt:lpstr>Hidden Fields</vt:lpstr>
      <vt:lpstr>PowerPoint Presentation</vt:lpstr>
      <vt:lpstr>Activity</vt:lpstr>
      <vt:lpstr>Sanitizing Input</vt:lpstr>
      <vt:lpstr>PowerPoint Presentation</vt:lpstr>
      <vt:lpstr>PHP Options</vt:lpstr>
      <vt:lpstr>Placeholders</vt:lpstr>
      <vt:lpstr>register_globals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 Handling</dc:title>
  <dc:creator>Bridget Blodgett</dc:creator>
  <cp:lastModifiedBy>Bridget Blodgett</cp:lastModifiedBy>
  <cp:revision>7</cp:revision>
  <dcterms:created xsi:type="dcterms:W3CDTF">2012-04-17T22:24:58Z</dcterms:created>
  <dcterms:modified xsi:type="dcterms:W3CDTF">2014-10-09T21:09:39Z</dcterms:modified>
</cp:coreProperties>
</file>