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4" r:id="rId12"/>
    <p:sldId id="265" r:id="rId13"/>
    <p:sldId id="266" r:id="rId14"/>
    <p:sldId id="267" r:id="rId15"/>
    <p:sldId id="268" r:id="rId16"/>
    <p:sldId id="273" r:id="rId17"/>
    <p:sldId id="275" r:id="rId18"/>
    <p:sldId id="274" r:id="rId19"/>
    <p:sldId id="269" r:id="rId20"/>
    <p:sldId id="270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4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6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3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9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2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7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5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4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9599D-7AA1-43E3-B2AF-CBF481140B53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05157-DE27-4CB7-A4BA-6FA6F533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8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bes.com/sites/kashmirhill/2012/02/16/how-target-figured-out-a-teen-girl-was-pregnant-before-her-father-di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MySQL Part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</a:t>
            </a:r>
          </a:p>
          <a:p>
            <a:r>
              <a:rPr lang="en-US" smtClean="0"/>
              <a:t>Fall 2014</a:t>
            </a:r>
            <a:endParaRPr lang="en-US" dirty="0" smtClean="0"/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67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Display all columns for everyone that is over 40 years old.</a:t>
            </a:r>
          </a:p>
          <a:p>
            <a:r>
              <a:rPr lang="en-US" dirty="0" smtClean="0"/>
              <a:t>Create a select query that finds all people with the last name “Jones”</a:t>
            </a:r>
          </a:p>
          <a:p>
            <a:r>
              <a:rPr lang="en-US" dirty="0" smtClean="0"/>
              <a:t>Create a select query that finds people with first names that start with “</a:t>
            </a:r>
            <a:r>
              <a:rPr lang="en-US" dirty="0" err="1" smtClean="0"/>
              <a:t>Er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Create a select query that finds people with last names ending in “s”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4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 can be used to make sure that only a certain number of rows are returned in response to a query</a:t>
            </a:r>
          </a:p>
          <a:p>
            <a:pPr lvl="1"/>
            <a:r>
              <a:rPr lang="en-US" dirty="0" smtClean="0"/>
              <a:t>Using just one identifier means that it will start at the beginning and return that number. Giving it two will skip the first number of responses</a:t>
            </a:r>
          </a:p>
          <a:p>
            <a:pPr lvl="1"/>
            <a:r>
              <a:rPr lang="en-US" dirty="0" smtClean="0"/>
              <a:t>Offsets begin like arrays (at 0)</a:t>
            </a:r>
          </a:p>
          <a:p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LIMIT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3;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LIMIT 1,2;</a:t>
            </a:r>
          </a:p>
        </p:txBody>
      </p:sp>
    </p:spTree>
    <p:extLst>
      <p:ext uri="{BB962C8B-B14F-4D97-AF65-F5344CB8AC3E}">
        <p14:creationId xmlns:p14="http://schemas.microsoft.com/office/powerpoint/2010/main" val="124524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MATCH…AGAINST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usable on columns with a FULLTEXT index</a:t>
            </a:r>
          </a:p>
          <a:p>
            <a:r>
              <a:rPr lang="en-US" dirty="0" smtClean="0"/>
              <a:t>Allows you to do searches like in an Internet search engine (using normal language)</a:t>
            </a:r>
          </a:p>
          <a:p>
            <a:pPr lvl="1"/>
            <a:r>
              <a:rPr lang="en-US" dirty="0" smtClean="0"/>
              <a:t>There are certain words that will be ignored by this modifier (and, or, not) and return an empty set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WHERE MATCH(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AGAINST('old shop'); SELECT 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</a:t>
            </a:r>
          </a:p>
          <a:p>
            <a:r>
              <a:rPr lang="en-US" dirty="0" smtClean="0"/>
              <a:t>In Boolean mode adding a + requires a word and – bars it from being in the result</a:t>
            </a:r>
          </a:p>
          <a:p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WHERE MATCH(</a:t>
            </a: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AGAINST('"origin of"' IN BOOLEAN MODE);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442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UPDATE…SET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set allows for the contents within a search set to be updated</a:t>
            </a:r>
          </a:p>
          <a:p>
            <a:r>
              <a:rPr lang="en-US" dirty="0" smtClean="0"/>
              <a:t>Makes sure that only the rows you want changed will be</a:t>
            </a:r>
          </a:p>
          <a:p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UPDATE classics SET author='Mark Twain (Samuel Langhorne Clemens)' WHERE author='Mark Twain';</a:t>
            </a:r>
          </a:p>
        </p:txBody>
      </p:sp>
    </p:spTree>
    <p:extLst>
      <p:ext uri="{BB962C8B-B14F-4D97-AF65-F5344CB8AC3E}">
        <p14:creationId xmlns:p14="http://schemas.microsoft.com/office/powerpoint/2010/main" val="270151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by is a sort feature that you can apply to one or more columns</a:t>
            </a:r>
          </a:p>
          <a:p>
            <a:r>
              <a:rPr lang="en-US" dirty="0" smtClean="0"/>
              <a:t>Allows for both ascending and descending with ascending being the default</a:t>
            </a:r>
          </a:p>
          <a:p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ORDER BY author; </a:t>
            </a:r>
            <a:endParaRPr lang="en-US" sz="2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ORDER BY title DESC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author,title,year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ORDER BY </a:t>
            </a:r>
            <a:r>
              <a:rPr lang="en-US" sz="22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author,year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DESC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671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orders the results of a search by groups them according to another category in the table</a:t>
            </a:r>
          </a:p>
          <a:p>
            <a:r>
              <a:rPr lang="en-US" dirty="0" smtClean="0"/>
              <a:t>Useful when you want to see how the data relates to other information in the table</a:t>
            </a:r>
          </a:p>
          <a:p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category,COUNT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(author) FROM classics GROUP BY category;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79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50558"/>
              </p:ext>
            </p:extLst>
          </p:nvPr>
        </p:nvGraphicFramePr>
        <p:xfrm>
          <a:off x="152400" y="304800"/>
          <a:ext cx="8686800" cy="653046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86443"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customerid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effectLst/>
                        </a:rPr>
                        <a:t>firstname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lastname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city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state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386443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10101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John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Gray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Lynden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Washington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10298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Leroy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Brown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Pinetop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Arizona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386443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10299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Elroy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Keller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Snoqualmie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Washington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10315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Lisa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Jones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Oshkosh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Wisconsin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10325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Ginger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Schultz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Pocatello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Idaho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10329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Kelly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Mendoza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Kailua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Hawaii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386443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10330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Shawn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Dalton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Cannon Beach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Oregon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10338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Michael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Howell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Tillamook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Oregon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10339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Anthony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Sanchez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Winslow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Arizona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10408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Elroy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Cleaver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Globe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Arizona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386443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10410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Mary Ann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Howell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Charleston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South Carolina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10413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Donald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Davids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Gila Bend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Arizona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10419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Linda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Sakahara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Nogales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Arizona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386443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10429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Sarah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Graham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Greensboro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North Carolina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10438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Kevin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Smith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Durango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Colorado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10439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Conrad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Giles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Telluride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Colorado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  <a:tr h="220824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10449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Isabela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Moore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Yuma</a:t>
                      </a:r>
                      <a:endParaRPr lang="en-US" sz="200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Arizona</a:t>
                      </a:r>
                      <a:endParaRPr lang="en-US" sz="2000" dirty="0">
                        <a:effectLst/>
                        <a:latin typeface="Verdana"/>
                      </a:endParaRPr>
                    </a:p>
                  </a:txBody>
                  <a:tcPr marL="46183" marR="46183" marT="23092" marB="23092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" y="76200"/>
            <a:ext cx="9144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customers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2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660053"/>
              </p:ext>
            </p:extLst>
          </p:nvPr>
        </p:nvGraphicFramePr>
        <p:xfrm>
          <a:off x="228600" y="457200"/>
          <a:ext cx="8458200" cy="103481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customerid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order_date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item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quantity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price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10330</a:t>
                      </a:r>
                      <a:endParaRPr lang="en-US" sz="1800" dirty="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30-Jun-1999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Pogo stick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30-Jun-1999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Raft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58.00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01-Jul-1999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Skateboard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33.00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01-Jul-1999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Life Vest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125.00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06-Jul-1999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Parachute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1250.00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10339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27-Jul-1999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Umbrella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13-Aug-1999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Unicycle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180.79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10439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14-Aug-1999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Ski Poles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25.50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18-Aug-1999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Rain Coat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18.30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01-Sep-1999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Snow Shoes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45.00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10439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18-Sep-1999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Tent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19-Sep-1999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Lantern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29.00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10410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28-Oct-1999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Sleeping Bag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89.22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10438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01-Nov-1999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Umbrella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6.75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10438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02-Nov-1999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Pillow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01-Dec-1999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Helmet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22.00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15-Dec-1999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Bicycle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380.50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22-Dec-1999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Canoe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280.00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30-Dec-1999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Hoola Hoop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14.75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10330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Flashlight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02-Jan-2000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Lantern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Inflatable Mattress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10438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Tent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79.99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10413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19-Jan-2000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Lawnchair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32.00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10410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30-Jan-2000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Unicycle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192.50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10315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2-Feb-2000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Compass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8.00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29-Feb-2000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Flashlight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10101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08-Mar-2000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Sleeping Bag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88.70</a:t>
                      </a:r>
                      <a:endParaRPr lang="en-US" sz="1800" dirty="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18-Mar-2000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Pocket Knife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22.38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10449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19-Mar-2000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Canoe paddle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40.00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10298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01-Apr-2000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Ear Muffs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12.50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212324"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10330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19-Apr-2000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Shovel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16.75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21971" marR="21971" marT="10985" marB="10985" anchor="ctr"/>
                </a:tc>
              </a:tr>
              <a:tr h="121328"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21971" marR="21971" marT="10985" marB="10985"/>
                </a:tc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21971" marR="21971" marT="10985" marB="10985"/>
                </a:tc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21971" marR="21971" marT="10985" marB="10985"/>
                </a:tc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21971" marR="21971" marT="10985" marB="10985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 marL="21971" marR="21971" marT="10985" marB="10985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items_ordered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82988" y="2073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85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Select the </a:t>
            </a:r>
            <a:r>
              <a:rPr lang="en-US" dirty="0" err="1"/>
              <a:t>lastname</a:t>
            </a:r>
            <a:r>
              <a:rPr lang="en-US" dirty="0"/>
              <a:t>, </a:t>
            </a:r>
            <a:r>
              <a:rPr lang="en-US" dirty="0" err="1"/>
              <a:t>firstname</a:t>
            </a:r>
            <a:r>
              <a:rPr lang="en-US" dirty="0"/>
              <a:t>, and city for all customers in the customers table. Display the results in Ascending Order based on the </a:t>
            </a:r>
            <a:r>
              <a:rPr lang="en-US" dirty="0" err="1"/>
              <a:t>lastname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</a:t>
            </a:r>
            <a:r>
              <a:rPr lang="en-US" dirty="0"/>
              <a:t>many people are in each unique state in the customers table? Select the state and display the number of people in each. Hint: </a:t>
            </a:r>
            <a:r>
              <a:rPr lang="en-US" b="1" dirty="0"/>
              <a:t>count</a:t>
            </a:r>
            <a:r>
              <a:rPr lang="en-US" dirty="0"/>
              <a:t> is used to count rows in a column, </a:t>
            </a:r>
            <a:r>
              <a:rPr lang="en-US" b="1" dirty="0"/>
              <a:t>sum</a:t>
            </a:r>
            <a:r>
              <a:rPr lang="en-US" dirty="0"/>
              <a:t> works on numeric data only.</a:t>
            </a:r>
          </a:p>
          <a:p>
            <a:r>
              <a:rPr lang="en-US" dirty="0"/>
              <a:t>How many orders did </a:t>
            </a:r>
            <a:r>
              <a:rPr lang="en-US" dirty="0" smtClean="0"/>
              <a:t>each </a:t>
            </a:r>
            <a:r>
              <a:rPr lang="en-US" dirty="0"/>
              <a:t>customer make? </a:t>
            </a:r>
          </a:p>
        </p:txBody>
      </p:sp>
    </p:spTree>
    <p:extLst>
      <p:ext uri="{BB962C8B-B14F-4D97-AF65-F5344CB8AC3E}">
        <p14:creationId xmlns:p14="http://schemas.microsoft.com/office/powerpoint/2010/main" val="2707025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the information you need is spread across several tables</a:t>
            </a:r>
          </a:p>
          <a:p>
            <a:r>
              <a:rPr lang="en-US" dirty="0" smtClean="0"/>
              <a:t>A JOIN allows for that information to be combined in the results table (reducing the amount of information you need to handle)</a:t>
            </a:r>
          </a:p>
          <a:p>
            <a:r>
              <a:rPr lang="en-US" dirty="0" smtClean="0"/>
              <a:t>Simple joins are very easy to perform, simply list both tables after the SELECT</a:t>
            </a:r>
          </a:p>
          <a:p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name,author,title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customers,classics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WHERE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customers.isbn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classics.isbn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5560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very small relational databases looking up information directly is quick and easy</a:t>
            </a:r>
          </a:p>
          <a:p>
            <a:pPr lvl="1"/>
            <a:r>
              <a:rPr lang="en-US" dirty="0" smtClean="0"/>
              <a:t>But production level databases can quickly become large enough to create delays while searching</a:t>
            </a:r>
          </a:p>
          <a:p>
            <a:r>
              <a:rPr lang="en-US" dirty="0" smtClean="0"/>
              <a:t>An index uses a small amount of memory and HD space in order to speed searching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93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Joining can be altered to create more specific results</a:t>
            </a:r>
          </a:p>
          <a:p>
            <a:r>
              <a:rPr lang="en-US" dirty="0" smtClean="0"/>
              <a:t>Natural Join – automatically joins columns that have the same column name</a:t>
            </a:r>
          </a:p>
          <a:p>
            <a:r>
              <a:rPr lang="en-US" dirty="0" smtClean="0"/>
              <a:t>Join…On – allows you to specify the column to join the two tables</a:t>
            </a:r>
          </a:p>
          <a:p>
            <a:r>
              <a:rPr lang="en-US" dirty="0" smtClean="0"/>
              <a:t>AS – allows you to create aliases to shorten table names when used as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25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previous two tables:</a:t>
            </a:r>
          </a:p>
          <a:p>
            <a:r>
              <a:rPr lang="en-US" dirty="0"/>
              <a:t>Write a query using a join to determine which items were ordered by each of the customers in the customers table. Select the </a:t>
            </a:r>
            <a:r>
              <a:rPr lang="en-US" dirty="0" err="1"/>
              <a:t>customerid</a:t>
            </a:r>
            <a:r>
              <a:rPr lang="en-US" dirty="0"/>
              <a:t>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</a:t>
            </a:r>
            <a:r>
              <a:rPr lang="en-US" dirty="0" err="1"/>
              <a:t>order_date</a:t>
            </a:r>
            <a:r>
              <a:rPr lang="en-US" dirty="0"/>
              <a:t>, item, and price for everything each customer purchased in the </a:t>
            </a:r>
            <a:r>
              <a:rPr lang="en-US" dirty="0" err="1"/>
              <a:t>items_ordered</a:t>
            </a:r>
            <a:r>
              <a:rPr lang="en-US" dirty="0"/>
              <a:t> table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88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with WHERE queries to narrow down the results</a:t>
            </a:r>
          </a:p>
          <a:p>
            <a:r>
              <a:rPr lang="en-US" dirty="0" smtClean="0"/>
              <a:t>Useful when data may be saved in a couple different ways:</a:t>
            </a:r>
          </a:p>
          <a:p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WHERE author LIKE "%Mark Twain%" OR author LIKE "%Samuel Langhorne Clemens%";</a:t>
            </a:r>
          </a:p>
        </p:txBody>
      </p:sp>
    </p:spTree>
    <p:extLst>
      <p:ext uri="{BB962C8B-B14F-4D97-AF65-F5344CB8AC3E}">
        <p14:creationId xmlns:p14="http://schemas.microsoft.com/office/powerpoint/2010/main" val="3776509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Databases thrive on good and efficient design</a:t>
            </a:r>
          </a:p>
          <a:p>
            <a:r>
              <a:rPr lang="en-US" dirty="0" smtClean="0"/>
              <a:t>The correct layout will improve the efficiency, speed, and usefulness of your site</a:t>
            </a:r>
          </a:p>
          <a:p>
            <a:r>
              <a:rPr lang="en-US" dirty="0" smtClean="0"/>
              <a:t>Begin with trying to anticipate what types of queries will be commonly needed on your site</a:t>
            </a:r>
          </a:p>
          <a:p>
            <a:pPr lvl="1"/>
            <a:r>
              <a:rPr lang="en-US" dirty="0" smtClean="0"/>
              <a:t>What could they be for the project site?</a:t>
            </a:r>
          </a:p>
          <a:p>
            <a:pPr lvl="1"/>
            <a:r>
              <a:rPr lang="en-US" dirty="0" smtClean="0"/>
              <a:t>What types of information is needed to answer these questions?</a:t>
            </a:r>
          </a:p>
          <a:p>
            <a:pPr lvl="1"/>
            <a:r>
              <a:rPr lang="en-US" dirty="0" smtClean="0"/>
              <a:t>What seem like some naturally occurring groups?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93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important parts of good database design</a:t>
            </a:r>
          </a:p>
          <a:p>
            <a:pPr lvl="1"/>
            <a:r>
              <a:rPr lang="en-US" dirty="0" smtClean="0"/>
              <a:t>Have a quick unique identifier makes storing and retrieving information much easier</a:t>
            </a:r>
          </a:p>
          <a:p>
            <a:pPr lvl="1"/>
            <a:r>
              <a:rPr lang="en-US" dirty="0" smtClean="0"/>
              <a:t>Keys should be truly unique and not repeatable for different objects</a:t>
            </a:r>
          </a:p>
          <a:p>
            <a:pPr lvl="1"/>
            <a:r>
              <a:rPr lang="en-US" dirty="0" smtClean="0"/>
              <a:t>Auto increment works great for this</a:t>
            </a:r>
          </a:p>
          <a:p>
            <a:pPr lvl="1"/>
            <a:r>
              <a:rPr lang="en-US" dirty="0" smtClean="0"/>
              <a:t>Unfortunately its not the most natural of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724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to avoid duplication of information in the database</a:t>
            </a:r>
          </a:p>
          <a:p>
            <a:pPr lvl="1"/>
            <a:r>
              <a:rPr lang="en-US" dirty="0" smtClean="0"/>
              <a:t>Redundancy increases the size of the database and how long it takes for results to be returned</a:t>
            </a:r>
          </a:p>
          <a:p>
            <a:r>
              <a:rPr lang="en-US" dirty="0" smtClean="0"/>
              <a:t>Duplicates also make consistency (one of those key principles!) hard to maintain since making sure all instances of an entry are updated (or deleted)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07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 Schemas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separate schemas for normalization (yes I know the list has 4)</a:t>
            </a:r>
          </a:p>
          <a:p>
            <a:pPr lvl="1"/>
            <a:r>
              <a:rPr lang="en-US" dirty="0" smtClean="0"/>
              <a:t>First</a:t>
            </a:r>
          </a:p>
          <a:p>
            <a:pPr lvl="1"/>
            <a:r>
              <a:rPr lang="en-US" dirty="0" smtClean="0"/>
              <a:t>Second</a:t>
            </a:r>
          </a:p>
          <a:p>
            <a:pPr lvl="1"/>
            <a:r>
              <a:rPr lang="en-US" dirty="0" smtClean="0"/>
              <a:t>Third</a:t>
            </a:r>
          </a:p>
          <a:p>
            <a:pPr lvl="1"/>
            <a:r>
              <a:rPr lang="en-US" dirty="0" smtClean="0"/>
              <a:t>Normal Form</a:t>
            </a:r>
          </a:p>
          <a:p>
            <a:r>
              <a:rPr lang="en-US" dirty="0" smtClean="0"/>
              <a:t>Normalizing for each of these forms will make sure your database stays in that sweet spot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7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396334"/>
              </p:ext>
            </p:extLst>
          </p:nvPr>
        </p:nvGraphicFramePr>
        <p:xfrm>
          <a:off x="0" y="0"/>
          <a:ext cx="9144001" cy="6477002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031735"/>
                <a:gridCol w="890124"/>
                <a:gridCol w="1051965"/>
                <a:gridCol w="1213805"/>
                <a:gridCol w="1527372"/>
                <a:gridCol w="1143000"/>
              </a:tblGrid>
              <a:tr h="59434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Author 1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B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6F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Author 2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F06F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06F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Title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ISBN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Price U.S.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6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Cust. name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Cust. address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Purch. date</a:t>
                      </a:r>
                    </a:p>
                  </a:txBody>
                  <a:tcPr marL="41907" marR="41907" marT="20954" marB="20954" anchor="b">
                    <a:lnL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62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David Sklar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AdamTrachtenberg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i="1">
                          <a:effectLst/>
                          <a:latin typeface="+mn-lt"/>
                        </a:rPr>
                        <a:t>PHPCookbook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0596101015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44.99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Emma Brown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1565 Rainbow Road, Los Angeles, CA 90014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Mar 03 2009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5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650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DannyGoodman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1907" marR="41907" marT="20954" marB="20954" anchor="ctr">
                    <a:lnL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i="1">
                          <a:effectLst/>
                          <a:latin typeface="+mn-lt"/>
                        </a:rPr>
                        <a:t>Dynamic HTML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0596 527403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3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59.99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Darren Ryder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4758 Emily Drive, Richmond, VA 23219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Dec 19 2008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4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114650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Hugh E. Williams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David Lane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i="1">
                          <a:effectLst/>
                          <a:latin typeface="+mn-lt"/>
                        </a:rPr>
                        <a:t>PHP and MySQL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0596005436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  <a:latin typeface="+mn-lt"/>
                        </a:rPr>
                        <a:t>44.95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Earl B.Thurston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nn-NO" sz="1800">
                          <a:effectLst/>
                          <a:latin typeface="+mn-lt"/>
                        </a:rPr>
                        <a:t>862 Gregory Lane, Frankfort, KY 40601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6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Jun 22 2009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C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650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David Sklar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AdamTrachtenberg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i="1">
                          <a:effectLst/>
                          <a:latin typeface="+mn-lt"/>
                        </a:rPr>
                        <a:t>PHP</a:t>
                      </a:r>
                      <a:r>
                        <a:rPr lang="en-US" sz="1800">
                          <a:effectLst/>
                          <a:latin typeface="+mn-lt"/>
                        </a:rPr>
                        <a:t>Cookbook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0596101015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1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44.99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Darren Ryder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F7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4758 Emily Drive, Richmond, VA 23219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>
                          <a:effectLst/>
                          <a:latin typeface="+mn-lt"/>
                        </a:rPr>
                        <a:t>Dec 19 2008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4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1146509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 err="1">
                          <a:effectLst/>
                          <a:latin typeface="+mn-lt"/>
                        </a:rPr>
                        <a:t>Rasmus</a:t>
                      </a:r>
                      <a:r>
                        <a:rPr lang="en-US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+mn-lt"/>
                        </a:rPr>
                        <a:t>Lerdorf</a:t>
                      </a:r>
                      <a:endParaRPr lang="en-US" sz="1800" dirty="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Kevin Tatroe &amp; Peter MacIntyre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Programming</a:t>
                      </a:r>
                      <a:r>
                        <a:rPr lang="en-US" sz="1800" i="1">
                          <a:effectLst/>
                          <a:latin typeface="+mn-lt"/>
                        </a:rPr>
                        <a:t>PHP</a:t>
                      </a:r>
                      <a:endParaRPr lang="en-US" sz="1800">
                        <a:effectLst/>
                        <a:latin typeface="+mn-lt"/>
                      </a:endParaRP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F8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  <a:latin typeface="+mn-lt"/>
                        </a:rPr>
                        <a:t>0596006815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0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39.99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>
                          <a:effectLst/>
                          <a:latin typeface="+mn-lt"/>
                        </a:rPr>
                        <a:t>David Miller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de-DE" sz="1800">
                          <a:effectLst/>
                          <a:latin typeface="+mn-lt"/>
                        </a:rPr>
                        <a:t>3647 Cedar Lane, Waltham, MA 02154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3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dirty="0">
                          <a:effectLst/>
                          <a:latin typeface="+mn-lt"/>
                        </a:rPr>
                        <a:t>Jan 16 2009</a:t>
                      </a:r>
                    </a:p>
                  </a:txBody>
                  <a:tcPr marL="41907" marR="41907" marT="20954" marB="20954">
                    <a:lnL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F9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8605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/>
              <a:t>Table 9-1. A highly inefficient design for a database table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69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For a database to satisfy the </a:t>
            </a:r>
            <a:r>
              <a:rPr lang="en-US" i="1" dirty="0"/>
              <a:t>First Normal Form</a:t>
            </a:r>
            <a:r>
              <a:rPr lang="en-US" dirty="0"/>
              <a:t>, it must fulfill three requirements: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There should be no repeating columns containing the same kind of data.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All columns should contain a single value.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There should be a primary key to uniquely identify each row.</a:t>
            </a:r>
          </a:p>
          <a:p>
            <a:r>
              <a:rPr lang="en-US" dirty="0" smtClean="0"/>
              <a:t>Columns which are needed but not fitting this form can (and should) be spun off to another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44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994604"/>
              </p:ext>
            </p:extLst>
          </p:nvPr>
        </p:nvGraphicFramePr>
        <p:xfrm>
          <a:off x="152400" y="228600"/>
          <a:ext cx="4800600" cy="5343198"/>
        </p:xfrm>
        <a:graphic>
          <a:graphicData uri="http://schemas.openxmlformats.org/drawingml/2006/table">
            <a:tbl>
              <a:tblPr/>
              <a:tblGrid>
                <a:gridCol w="1920240"/>
                <a:gridCol w="2880360"/>
              </a:tblGrid>
              <a:tr h="33637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ISBN</a:t>
                      </a:r>
                    </a:p>
                  </a:txBody>
                  <a:tcPr marL="40774" marR="40774" marT="20387" marB="20387" anchor="b">
                    <a:lnL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Author</a:t>
                      </a:r>
                    </a:p>
                  </a:txBody>
                  <a:tcPr marL="40774" marR="40774" marT="20387" marB="20387" anchor="b">
                    <a:lnL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0596101015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David Sklar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0596101015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Adam Trachtenberg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0596527403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Danny Goodman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0596005436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Hugh E Williams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0596005436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David Lane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0596006815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Rasmus Lerdorf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3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0596006815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C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Kevin Tatroe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4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0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0596006815</a:t>
                      </a: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05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Peter </a:t>
                      </a:r>
                      <a:r>
                        <a:rPr lang="en-US" sz="2000" dirty="0" err="1">
                          <a:effectLst/>
                        </a:rPr>
                        <a:t>MacIntyre</a:t>
                      </a:r>
                      <a:endParaRPr lang="en-US" sz="2000" dirty="0">
                        <a:effectLst/>
                      </a:endParaRPr>
                    </a:p>
                  </a:txBody>
                  <a:tcPr marL="40774" marR="40774" marT="20387" marB="20387">
                    <a:lnL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04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6500396"/>
            <a:ext cx="394114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9-3. The new Authors table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2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three different index types in MySQL: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PRIMARY KEY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FULLTEXT</a:t>
            </a:r>
          </a:p>
          <a:p>
            <a:r>
              <a:rPr lang="en-US" dirty="0" smtClean="0"/>
              <a:t>Determining what type to use and where to apply it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ALTER TABLE classics ADD INDEX (author(20));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CREATE INDEX author ON classics (author(20));</a:t>
            </a:r>
          </a:p>
        </p:txBody>
      </p:sp>
    </p:spTree>
    <p:extLst>
      <p:ext uri="{BB962C8B-B14F-4D97-AF65-F5344CB8AC3E}">
        <p14:creationId xmlns:p14="http://schemas.microsoft.com/office/powerpoint/2010/main" val="503056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after achieving First Normal Form can Second Normal Form be evaluated</a:t>
            </a:r>
          </a:p>
          <a:p>
            <a:r>
              <a:rPr lang="en-US" dirty="0" smtClean="0"/>
              <a:t>Second </a:t>
            </a:r>
            <a:r>
              <a:rPr lang="en-US" dirty="0"/>
              <a:t>Normal Form is achieved by identifying columns whose data repeats in different places and then removing them to their own tables.</a:t>
            </a:r>
          </a:p>
        </p:txBody>
      </p:sp>
    </p:spTree>
    <p:extLst>
      <p:ext uri="{BB962C8B-B14F-4D97-AF65-F5344CB8AC3E}">
        <p14:creationId xmlns:p14="http://schemas.microsoft.com/office/powerpoint/2010/main" val="2102526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724185"/>
              </p:ext>
            </p:extLst>
          </p:nvPr>
        </p:nvGraphicFramePr>
        <p:xfrm>
          <a:off x="228600" y="228600"/>
          <a:ext cx="8229601" cy="5715000"/>
        </p:xfrm>
        <a:graphic>
          <a:graphicData uri="http://schemas.openxmlformats.org/drawingml/2006/table">
            <a:tbl>
              <a:tblPr/>
              <a:tblGrid>
                <a:gridCol w="1371601"/>
                <a:gridCol w="1645922"/>
                <a:gridCol w="2194559"/>
                <a:gridCol w="1371601"/>
                <a:gridCol w="822959"/>
                <a:gridCol w="822959"/>
              </a:tblGrid>
              <a:tr h="1143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CustNo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B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Name</a:t>
                      </a: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9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Address</a:t>
                      </a: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4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City</a:t>
                      </a: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E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1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0E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Zip</a:t>
                      </a:r>
                    </a:p>
                  </a:txBody>
                  <a:tcPr marL="56575" marR="56575" marT="28287" marB="28287" anchor="b">
                    <a:lnL w="6350" cap="flat" cmpd="sng" algn="ctr">
                      <a:solidFill>
                        <a:srgbClr val="F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Emma Brown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1565 Rainbow Road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Los Angeles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AC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CA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16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90014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E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35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2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Darren Ryder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0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E9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4758 Emily Drive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AC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E8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Richmond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D0AC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16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AC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VA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9016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35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16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23219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A035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35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35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5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3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Earl B. Thurston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862 Gregory Lane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Frankfort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3E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KY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5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31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40601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305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5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4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David Miller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3647 Cedar Lane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Waltham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55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MA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58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02154</a:t>
                      </a:r>
                    </a:p>
                  </a:txBody>
                  <a:tcPr marL="56575" marR="56575" marT="28287" marB="28287">
                    <a:lnL w="6350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419791"/>
            <a:ext cx="43065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9-6. The new Customers table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20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666252"/>
              </p:ext>
            </p:extLst>
          </p:nvPr>
        </p:nvGraphicFramePr>
        <p:xfrm>
          <a:off x="228600" y="228600"/>
          <a:ext cx="8382001" cy="5867400"/>
        </p:xfrm>
        <a:graphic>
          <a:graphicData uri="http://schemas.openxmlformats.org/drawingml/2006/table">
            <a:tbl>
              <a:tblPr/>
              <a:tblGrid>
                <a:gridCol w="1654742"/>
                <a:gridCol w="1985691"/>
                <a:gridCol w="4741568"/>
              </a:tblGrid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CustNo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F0D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0D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ISBN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0596101015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Mar 03 2009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3C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2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0596527403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Dec 19 2008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3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2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0596101015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28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Dec 19 2008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30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3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28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0596005436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F028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28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2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Jun 22 2009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7C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4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2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>
                          <a:effectLst/>
                        </a:rPr>
                        <a:t>0596006815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402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2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000" dirty="0">
                          <a:effectLst/>
                        </a:rPr>
                        <a:t>Jan 16 2009</a:t>
                      </a:r>
                    </a:p>
                  </a:txBody>
                  <a:tcPr marL="58025" marR="58025" marT="29013" marB="29013">
                    <a:lnL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6B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6500396"/>
            <a:ext cx="427924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9-7. The new Purchases table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7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Third normal form is considered to be the strictest rule to follow and isn’t always needed to have a productive database</a:t>
            </a:r>
          </a:p>
          <a:p>
            <a:r>
              <a:rPr lang="en-US" dirty="0" smtClean="0"/>
              <a:t>Data </a:t>
            </a:r>
            <a:r>
              <a:rPr lang="en-US" dirty="0"/>
              <a:t>that is </a:t>
            </a:r>
            <a:r>
              <a:rPr lang="en-US" i="1" dirty="0"/>
              <a:t>not</a:t>
            </a:r>
            <a:r>
              <a:rPr lang="en-US" dirty="0"/>
              <a:t> directly dependent on the primary key but that </a:t>
            </a:r>
            <a:r>
              <a:rPr lang="en-US" i="1" dirty="0"/>
              <a:t>is</a:t>
            </a:r>
            <a:r>
              <a:rPr lang="en-US" dirty="0"/>
              <a:t> dependent on another value in the table should also be moved into separate tables, according to the dependence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example it would require making 3 new tables for ZIP, State, and 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44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Third Normal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additional information may be needed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The 2 letter state abbreviation</a:t>
            </a:r>
          </a:p>
          <a:p>
            <a:r>
              <a:rPr lang="en-US" dirty="0" smtClean="0"/>
              <a:t>Book suggests that if you answer “yes” to either of these questions then you should follow third normal form: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Is it likely that many new columns will need to be added to this table?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dirty="0"/>
              <a:t>Could any of this table’s fields require a global update at any point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41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Not to Normalize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Spreading info across so many tables can make MySQL work hard to return your results</a:t>
            </a:r>
          </a:p>
          <a:p>
            <a:r>
              <a:rPr lang="en-US" dirty="0" smtClean="0"/>
              <a:t>On </a:t>
            </a:r>
            <a:r>
              <a:rPr lang="en-US" dirty="0"/>
              <a:t>a very popular site, if you have normalized tables, your database access will slow down considerably once you get above a few dozen concurrent </a:t>
            </a:r>
            <a:r>
              <a:rPr lang="en-US" dirty="0" smtClean="0"/>
              <a:t>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50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 and Anonymity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information about people gets stored in databases of dynamic websites</a:t>
            </a:r>
          </a:p>
          <a:p>
            <a:r>
              <a:rPr lang="en-US" dirty="0" smtClean="0"/>
              <a:t>This can be a benefit or a danger</a:t>
            </a:r>
          </a:p>
          <a:p>
            <a:pPr lvl="1"/>
            <a:r>
              <a:rPr lang="en-US" dirty="0" smtClean="0">
                <a:hlinkClick r:id="rId2"/>
              </a:rPr>
              <a:t>How Target Figured Out A Teen Girl Was </a:t>
            </a:r>
            <a:r>
              <a:rPr lang="en-US" dirty="0" err="1" smtClean="0">
                <a:hlinkClick r:id="rId2"/>
              </a:rPr>
              <a:t>Pregnany</a:t>
            </a:r>
            <a:r>
              <a:rPr lang="en-US" smtClean="0">
                <a:hlinkClick r:id="rId2"/>
              </a:rPr>
              <a:t> Before Her Father Did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1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keys are unique identifiers for each row in a table</a:t>
            </a:r>
          </a:p>
          <a:p>
            <a:r>
              <a:rPr lang="en-US" dirty="0" smtClean="0"/>
              <a:t>They can be added after a table is created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ALTER TABLE classics ADD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isbn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CHAR(13) PRIMARY KEY;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sz="16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But this only works for an unpopulated table</a:t>
            </a:r>
          </a:p>
          <a:p>
            <a:pPr lvl="1"/>
            <a:r>
              <a:rPr lang="en-US" dirty="0" smtClean="0"/>
              <a:t>Use another column (or create a new one) that will have unique data for each entry and feed it data for the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65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Saves each words of the data string in an index that can be searched using natural language</a:t>
            </a:r>
          </a:p>
          <a:p>
            <a:pPr lvl="1"/>
            <a:r>
              <a:rPr lang="en-US" dirty="0" smtClean="0"/>
              <a:t>Still only works for small tables</a:t>
            </a:r>
          </a:p>
          <a:p>
            <a:pPr lvl="1"/>
            <a:r>
              <a:rPr lang="en-US" dirty="0" smtClean="0"/>
              <a:t>Only works for Char, </a:t>
            </a:r>
            <a:r>
              <a:rPr lang="en-US" dirty="0" err="1" smtClean="0"/>
              <a:t>Varchar</a:t>
            </a:r>
            <a:r>
              <a:rPr lang="en-US" dirty="0" smtClean="0"/>
              <a:t>, Text columns</a:t>
            </a:r>
          </a:p>
          <a:p>
            <a:pPr fontAlgn="base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ALTER TABLE classics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 FULLTEXT(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8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creating and deleting databases the most important thing you will need to do is query them</a:t>
            </a:r>
          </a:p>
          <a:p>
            <a:r>
              <a:rPr lang="en-US" dirty="0" smtClean="0"/>
              <a:t>Basic format is:</a:t>
            </a:r>
          </a:p>
          <a:p>
            <a:pPr lvl="1"/>
            <a:r>
              <a:rPr lang="en-US" dirty="0" smtClean="0"/>
              <a:t>SELECT author, title FROM classics;</a:t>
            </a:r>
            <a:endParaRPr lang="en-US" dirty="0"/>
          </a:p>
          <a:p>
            <a:r>
              <a:rPr lang="en-US" dirty="0" smtClean="0"/>
              <a:t>This can then be expanded to refine the information you are receiving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6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COUNT</a:t>
            </a:r>
          </a:p>
          <a:p>
            <a:pPr lvl="1"/>
            <a:r>
              <a:rPr lang="en-US" dirty="0" smtClean="0"/>
              <a:t>Returns the number of rows that match that result</a:t>
            </a:r>
          </a:p>
          <a:p>
            <a:pPr lvl="1" fontAlgn="base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COUNT(*) FROM classics;</a:t>
            </a:r>
          </a:p>
          <a:p>
            <a:r>
              <a:rPr lang="en-US" dirty="0" smtClean="0"/>
              <a:t>SELECT DISTINCT</a:t>
            </a:r>
          </a:p>
          <a:p>
            <a:pPr lvl="1"/>
            <a:r>
              <a:rPr lang="en-US" dirty="0" smtClean="0"/>
              <a:t>Will only display rows that match the search criteria just once</a:t>
            </a:r>
          </a:p>
          <a:p>
            <a:pPr lvl="1" fontAlgn="base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author FROM classics;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 fontAlgn="base"/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DISTINCT author FROM classics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7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&amp;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allows you to narrow down the results that you get based upon certain qualifiers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WHERE author="Mark Twain"; 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This requires specific knowledge of what you need to search for</a:t>
            </a:r>
          </a:p>
          <a:p>
            <a:r>
              <a:rPr lang="en-US" dirty="0" smtClean="0"/>
              <a:t>Like allows for vague searches using a wildcard keyword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author,title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FROM classics WHERE author LIKE "Charles%"; </a:t>
            </a:r>
          </a:p>
        </p:txBody>
      </p:sp>
    </p:spTree>
    <p:extLst>
      <p:ext uri="{BB962C8B-B14F-4D97-AF65-F5344CB8AC3E}">
        <p14:creationId xmlns:p14="http://schemas.microsoft.com/office/powerpoint/2010/main" val="413370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8872"/>
              </p:ext>
            </p:extLst>
          </p:nvPr>
        </p:nvGraphicFramePr>
        <p:xfrm>
          <a:off x="717078" y="1585600"/>
          <a:ext cx="7709844" cy="455099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84974"/>
                <a:gridCol w="1284974"/>
                <a:gridCol w="1284974"/>
                <a:gridCol w="1284974"/>
                <a:gridCol w="1284974"/>
                <a:gridCol w="1284974"/>
              </a:tblGrid>
              <a:tr h="328382">
                <a:tc gridSpan="6"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Sample Table: empinfo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first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last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id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age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city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state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John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Jones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99980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45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Payson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Mary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Jones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99982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25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Payson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Eric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Edwards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88232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San Diego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California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Mary Ann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Edwards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88233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Phoenix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585377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Ginger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Howell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98002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Cottonwood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Sebastian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Smith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92001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23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Gila Bend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Gus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Gray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22322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35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Bagdad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Mary Ann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May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32326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52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Tucson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Erica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Williams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32327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60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Show Low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Leroy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Brown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32380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Pinetop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Arizona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  <a:tr h="328382"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Elroy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Cleaver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32382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22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Globe</a:t>
                      </a:r>
                      <a:endParaRPr lang="en-US" sz="170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Arizona</a:t>
                      </a:r>
                      <a:endParaRPr lang="en-US" sz="1700" dirty="0">
                        <a:effectLst/>
                        <a:latin typeface="Verdana"/>
                      </a:endParaRPr>
                    </a:p>
                  </a:txBody>
                  <a:tcPr marL="35694" marR="35694" marT="35694" marB="35694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7550" y="1585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5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1955</Words>
  <Application>Microsoft Office PowerPoint</Application>
  <PresentationFormat>On-screen Show (4:3)</PresentationFormat>
  <Paragraphs>604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MySQL Part II</vt:lpstr>
      <vt:lpstr>Indexing</vt:lpstr>
      <vt:lpstr>Index Types</vt:lpstr>
      <vt:lpstr>Primary Keys</vt:lpstr>
      <vt:lpstr>FULLTEXT</vt:lpstr>
      <vt:lpstr>Querying</vt:lpstr>
      <vt:lpstr>SELECT Modifications</vt:lpstr>
      <vt:lpstr>WHERE &amp; LIKE</vt:lpstr>
      <vt:lpstr>Activity</vt:lpstr>
      <vt:lpstr>Activity</vt:lpstr>
      <vt:lpstr>LIMIT</vt:lpstr>
      <vt:lpstr>MATCH…AGAINST</vt:lpstr>
      <vt:lpstr>UPDATE…SET</vt:lpstr>
      <vt:lpstr>ORDER BY</vt:lpstr>
      <vt:lpstr>GROUP BY</vt:lpstr>
      <vt:lpstr>PowerPoint Presentation</vt:lpstr>
      <vt:lpstr>PowerPoint Presentation</vt:lpstr>
      <vt:lpstr>Activity</vt:lpstr>
      <vt:lpstr>Joining Tables</vt:lpstr>
      <vt:lpstr>Types of Joins</vt:lpstr>
      <vt:lpstr>Activity</vt:lpstr>
      <vt:lpstr>Logical Operators</vt:lpstr>
      <vt:lpstr>Database Design</vt:lpstr>
      <vt:lpstr>Primary Keys</vt:lpstr>
      <vt:lpstr>Normalization</vt:lpstr>
      <vt:lpstr>Normalization Schemas</vt:lpstr>
      <vt:lpstr>PowerPoint Presentation</vt:lpstr>
      <vt:lpstr>First Normal Form</vt:lpstr>
      <vt:lpstr>PowerPoint Presentation</vt:lpstr>
      <vt:lpstr>Second Normal Form</vt:lpstr>
      <vt:lpstr>PowerPoint Presentation</vt:lpstr>
      <vt:lpstr>PowerPoint Presentation</vt:lpstr>
      <vt:lpstr>Third Normal Form</vt:lpstr>
      <vt:lpstr>When to Use Third Normal Form</vt:lpstr>
      <vt:lpstr>When Not to Normalize</vt:lpstr>
      <vt:lpstr>Databases and Anonymity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Blodgett</dc:creator>
  <cp:lastModifiedBy>Bridget Blodgett</cp:lastModifiedBy>
  <cp:revision>22</cp:revision>
  <dcterms:created xsi:type="dcterms:W3CDTF">2012-04-03T20:45:40Z</dcterms:created>
  <dcterms:modified xsi:type="dcterms:W3CDTF">2014-10-16T20:16:18Z</dcterms:modified>
</cp:coreProperties>
</file>