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6" r:id="rId3"/>
    <p:sldId id="275" r:id="rId4"/>
    <p:sldId id="277" r:id="rId5"/>
    <p:sldId id="257" r:id="rId6"/>
    <p:sldId id="258" r:id="rId7"/>
    <p:sldId id="259" r:id="rId8"/>
    <p:sldId id="261" r:id="rId9"/>
    <p:sldId id="262" r:id="rId10"/>
    <p:sldId id="263" r:id="rId11"/>
    <p:sldId id="279" r:id="rId12"/>
    <p:sldId id="281" r:id="rId13"/>
    <p:sldId id="282" r:id="rId14"/>
    <p:sldId id="283" r:id="rId15"/>
    <p:sldId id="28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-83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1B292-CAB4-4F83-85EC-1828FEAECF0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D6486-9255-4711-812D-B1F91F28B6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62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D6486-9255-4711-812D-B1F91F28B6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6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74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6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74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8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8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2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9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53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8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AE57A-67C6-4D26-8D9A-5D106040D72B}" type="datetimeFigureOut">
              <a:rPr lang="en-US" smtClean="0"/>
              <a:t>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3966-A4BA-489B-AD85-2000AC54C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7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Practical PHP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618.185</a:t>
            </a:r>
          </a:p>
          <a:p>
            <a:r>
              <a:rPr lang="en-US" dirty="0" smtClean="0"/>
              <a:t>Spring 2012</a:t>
            </a:r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54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Date and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</a:t>
            </a:r>
            <a:r>
              <a:rPr lang="en-US" dirty="0" smtClean="0"/>
              <a:t>uses </a:t>
            </a:r>
            <a:r>
              <a:rPr lang="en-US" dirty="0"/>
              <a:t>standard Unix </a:t>
            </a:r>
            <a:r>
              <a:rPr lang="en-US" dirty="0" smtClean="0"/>
              <a:t>timestamps</a:t>
            </a:r>
          </a:p>
          <a:p>
            <a:pPr lvl="1"/>
            <a:r>
              <a:rPr lang="en-US" dirty="0" smtClean="0"/>
              <a:t>number </a:t>
            </a:r>
            <a:r>
              <a:rPr lang="en-US" dirty="0"/>
              <a:t>of seconds since the start of January 1, </a:t>
            </a:r>
            <a:r>
              <a:rPr lang="en-US" dirty="0" smtClean="0"/>
              <a:t>1970</a:t>
            </a:r>
          </a:p>
          <a:p>
            <a:pPr lvl="1"/>
            <a:r>
              <a:rPr lang="en-US" dirty="0" smtClean="0"/>
              <a:t>Since it is seconds some manipulation is needed to read the time in a “normal” format</a:t>
            </a:r>
          </a:p>
          <a:p>
            <a:r>
              <a:rPr lang="en-US" dirty="0" smtClean="0"/>
              <a:t>This time next week looks like: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time() + 7 * 24 * 60 * 60</a:t>
            </a: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4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/>
          <a:lstStyle/>
          <a:p>
            <a:r>
              <a:rPr lang="en-US" dirty="0" smtClean="0"/>
              <a:t>Review 	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53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for loop, write a script that will send to the browser a list of squares for the numbers 1-12.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 the format,</a:t>
            </a:r>
            <a:r>
              <a:rPr lang="en-US" dirty="0" smtClean="0">
                <a:effectLst/>
              </a:rPr>
              <a:t> "1 * 1 = 1"</a:t>
            </a:r>
            <a:r>
              <a:rPr lang="en-US" dirty="0" smtClean="0"/>
              <a:t>, and be sure to include code to print each formula on a different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69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Create a form to accept user’s input of the day of the week</a:t>
            </a:r>
          </a:p>
          <a:p>
            <a:r>
              <a:rPr lang="en-US" dirty="0" smtClean="0"/>
              <a:t>Make a switch statement that takes that input and prints the correct statement</a:t>
            </a:r>
          </a:p>
          <a:p>
            <a:pPr lvl="1"/>
            <a:r>
              <a:rPr lang="en-US" dirty="0" smtClean="0">
                <a:effectLst/>
              </a:rPr>
              <a:t>Laugh on Monday, laugh for danger.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Laugh on Tuesday, kiss a stranger. 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Laugh on Wednesday, laugh for a letter.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Laugh on Thursday, something better.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Laugh on Friday, laugh for sorrow.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Laugh on Saturday, joy tomorrow.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Remember to include a general response for any input that is not in the poem. </a:t>
            </a:r>
          </a:p>
          <a:p>
            <a:r>
              <a:rPr lang="en-US" dirty="0" smtClean="0"/>
              <a:t>To make things a little more interesting, include a 'Back' button on the response so that the user can go back and try different days.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64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Create an array of modes of transportation, including </a:t>
            </a:r>
            <a:r>
              <a:rPr lang="en-US" dirty="0" smtClean="0">
                <a:effectLst/>
              </a:rPr>
              <a:t>Automobile, Jet, Ferry, Subway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Print the following statement to the browser: </a:t>
            </a:r>
            <a:r>
              <a:rPr lang="en-US" dirty="0" smtClean="0">
                <a:effectLst/>
              </a:rPr>
              <a:t>"Travel takes many forms, whether across town, across the country, or around the world. Here is a list of some common modes of transportation:“</a:t>
            </a:r>
            <a:endParaRPr lang="en-US" dirty="0"/>
          </a:p>
          <a:p>
            <a:r>
              <a:rPr lang="en-US" dirty="0" smtClean="0"/>
              <a:t>Follow this with an unordered list created by iterating through the array variable you created.</a:t>
            </a:r>
          </a:p>
          <a:p>
            <a:r>
              <a:rPr lang="en-US" dirty="0" smtClean="0"/>
              <a:t>Give the user a text box and ask the user to add other modes of transportation to the list, separated by commas. </a:t>
            </a:r>
          </a:p>
          <a:p>
            <a:r>
              <a:rPr lang="en-US" dirty="0" smtClean="0"/>
              <a:t>When the user clicks 'Go', process the input with array functions to send back the original list with the user's additions. </a:t>
            </a:r>
          </a:p>
          <a:p>
            <a:r>
              <a:rPr lang="en-US" dirty="0" smtClean="0"/>
              <a:t>Include another text box with the text </a:t>
            </a:r>
            <a:r>
              <a:rPr lang="en-US" dirty="0" smtClean="0">
                <a:effectLst/>
              </a:rPr>
              <a:t>"Add more?"</a:t>
            </a:r>
            <a:r>
              <a:rPr lang="en-US" dirty="0" smtClean="0"/>
              <a:t> and another submit button. When the user clicks this button, the page should reload with the new additions added to the previously expanded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75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Create an array called $months. Use the names of the months as keys, and the number of days for each month as values</a:t>
            </a:r>
          </a:p>
          <a:p>
            <a:r>
              <a:rPr lang="en-US" dirty="0" smtClean="0"/>
              <a:t>Write a function to create an option element for a form's select field. </a:t>
            </a:r>
          </a:p>
          <a:p>
            <a:pPr lvl="1"/>
            <a:r>
              <a:rPr lang="en-US" dirty="0" smtClean="0"/>
              <a:t>Make sure each option will be upper case.</a:t>
            </a:r>
          </a:p>
          <a:p>
            <a:pPr lvl="1"/>
            <a:r>
              <a:rPr lang="en-US" dirty="0" smtClean="0"/>
              <a:t> Both the array and the function should precede the HTML for the page.</a:t>
            </a:r>
          </a:p>
          <a:p>
            <a:r>
              <a:rPr lang="en-US" dirty="0" smtClean="0"/>
              <a:t>Create a form for the user with the request, </a:t>
            </a:r>
            <a:r>
              <a:rPr lang="en-US" dirty="0" smtClean="0">
                <a:effectLst/>
              </a:rPr>
              <a:t>"Please choose a month."</a:t>
            </a:r>
            <a:r>
              <a:rPr lang="en-US" dirty="0" smtClean="0"/>
              <a:t> and a select field with the months as options </a:t>
            </a:r>
          </a:p>
          <a:p>
            <a:pPr lvl="1"/>
            <a:r>
              <a:rPr lang="en-US" dirty="0" smtClean="0"/>
              <a:t>loop through the array you created and use the function to create the option elements.</a:t>
            </a:r>
          </a:p>
          <a:p>
            <a:r>
              <a:rPr lang="en-US" dirty="0" smtClean="0"/>
              <a:t>When the user clicks the submit button, return the statement </a:t>
            </a:r>
            <a:r>
              <a:rPr lang="en-US" dirty="0" smtClean="0">
                <a:effectLst/>
              </a:rPr>
              <a:t>"The month of $month has $number days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55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$_GET and $_POST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$_GET and $_POST are system reserved variable names that take the input from a form submission and save the values to an associative array</a:t>
            </a:r>
          </a:p>
          <a:p>
            <a:pPr lvl="1"/>
            <a:r>
              <a:rPr lang="en-US" dirty="0" smtClean="0"/>
              <a:t>The index is set to the id of the input</a:t>
            </a:r>
          </a:p>
          <a:p>
            <a:r>
              <a:rPr lang="en-US" dirty="0" smtClean="0"/>
              <a:t>The variable should be used when the relevant form submission type is included in the HTML page</a:t>
            </a:r>
          </a:p>
        </p:txBody>
      </p:sp>
    </p:spTree>
    <p:extLst>
      <p:ext uri="{BB962C8B-B14F-4D97-AF65-F5344CB8AC3E}">
        <p14:creationId xmlns:p14="http://schemas.microsoft.com/office/powerpoint/2010/main" val="163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$_REQUEST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$_REQUEST works just like $_GET and $_POST but it will work regardless of the form submission type</a:t>
            </a:r>
          </a:p>
          <a:p>
            <a:pPr lvl="1"/>
            <a:r>
              <a:rPr lang="en-US" dirty="0" smtClean="0"/>
              <a:t>It also pulls information from $_COOKIE</a:t>
            </a:r>
          </a:p>
          <a:p>
            <a:r>
              <a:rPr lang="en-US" dirty="0" smtClean="0"/>
              <a:t>It can be useful if several different forms direct to the same page since only one call is needed to read all the different types of input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$_COOKIE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Cookies are a way of identifying users who visit the site and allow for some more dynamic information handling</a:t>
            </a:r>
          </a:p>
          <a:p>
            <a:pPr lvl="1"/>
            <a:r>
              <a:rPr lang="en-US" dirty="0" smtClean="0"/>
              <a:t>They can tell when a user has logged in and allow additional access to that person</a:t>
            </a:r>
          </a:p>
          <a:p>
            <a:r>
              <a:rPr lang="en-US" dirty="0" err="1" smtClean="0"/>
              <a:t>setcookie</a:t>
            </a:r>
            <a:r>
              <a:rPr lang="en-US" dirty="0" smtClean="0"/>
              <a:t>(name, value, expire, path, domain); </a:t>
            </a:r>
          </a:p>
          <a:p>
            <a:pPr lvl="1"/>
            <a:r>
              <a:rPr lang="en-US" dirty="0" smtClean="0"/>
              <a:t>Sets a cookie on the user computer (must appear before the opening &lt;html&gt;</a:t>
            </a:r>
          </a:p>
          <a:p>
            <a:r>
              <a:rPr lang="en-US" dirty="0" smtClean="0"/>
              <a:t>$_COOKIE will retrieve the cookie information while </a:t>
            </a:r>
            <a:r>
              <a:rPr lang="en-US" dirty="0" err="1" smtClean="0"/>
              <a:t>isset</a:t>
            </a:r>
            <a:r>
              <a:rPr lang="en-US" dirty="0" smtClean="0"/>
              <a:t>() sees if a cookie has been assigned yet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69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 smtClean="0"/>
              <a:t>printf</a:t>
            </a:r>
            <a:r>
              <a:rPr lang="en-US" dirty="0" smtClean="0"/>
              <a:t> </a:t>
            </a:r>
            <a:r>
              <a:rPr lang="en-US" dirty="0"/>
              <a:t>controls the format of </a:t>
            </a:r>
            <a:r>
              <a:rPr lang="en-US" dirty="0" smtClean="0"/>
              <a:t>output </a:t>
            </a:r>
            <a:r>
              <a:rPr lang="en-US" dirty="0"/>
              <a:t>by </a:t>
            </a:r>
            <a:r>
              <a:rPr lang="en-US" dirty="0" smtClean="0"/>
              <a:t>allowing special </a:t>
            </a:r>
            <a:r>
              <a:rPr lang="en-US" dirty="0"/>
              <a:t>formatting characters in a </a:t>
            </a:r>
            <a:r>
              <a:rPr lang="en-US" dirty="0" smtClean="0"/>
              <a:t>string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191020"/>
              </p:ext>
            </p:extLst>
          </p:nvPr>
        </p:nvGraphicFramePr>
        <p:xfrm>
          <a:off x="457199" y="3266247"/>
          <a:ext cx="8077201" cy="3363151"/>
        </p:xfrm>
        <a:graphic>
          <a:graphicData uri="http://schemas.openxmlformats.org/drawingml/2006/table">
            <a:tbl>
              <a:tblPr/>
              <a:tblGrid>
                <a:gridCol w="1022105"/>
                <a:gridCol w="3827130"/>
                <a:gridCol w="3227966"/>
              </a:tblGrid>
              <a:tr h="281845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Specifier</a:t>
                      </a:r>
                    </a:p>
                  </a:txBody>
                  <a:tcPr marL="55876" marR="55876" marT="27938" marB="27938" anchor="b">
                    <a:lnL w="6350" cap="flat" cmpd="sng" algn="ctr">
                      <a:solidFill>
                        <a:srgbClr val="702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2F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Conversion action on argument arg</a:t>
                      </a:r>
                    </a:p>
                  </a:txBody>
                  <a:tcPr marL="55876" marR="55876" marT="27938" marB="27938" anchor="b">
                    <a:lnL w="6350" cap="flat" cmpd="sng" algn="ctr">
                      <a:solidFill>
                        <a:srgbClr val="C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Example (for an arg of 123)</a:t>
                      </a:r>
                    </a:p>
                  </a:txBody>
                  <a:tcPr marL="55876" marR="55876" marT="27938" marB="27938" anchor="b">
                    <a:lnL w="6350" cap="flat" cmpd="sng" algn="ctr">
                      <a:solidFill>
                        <a:srgbClr val="B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%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D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 a % character (no arg is required)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%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3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b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6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a binary integer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0F9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1111011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5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5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c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F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5E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 ASCII character for the arg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7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FA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{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6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5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a signed decimal integer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A1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123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7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e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A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A1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using scientific notation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80A1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A1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1.23000e+2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f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A3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floating point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D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123.000000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o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0A85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an octal integer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173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60F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2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56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s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C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a string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123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0F1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u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0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as an unsigned decimal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123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x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4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in lowercase hexadecimal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7b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0F6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6FC"/>
                    </a:solidFill>
                  </a:tcPr>
                </a:tc>
              </a:tr>
              <a:tr h="28184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X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8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6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>
                          <a:effectLst/>
                        </a:rPr>
                        <a:t>Display arg in uppercase hexadecimal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6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100" dirty="0">
                          <a:effectLst/>
                        </a:rPr>
                        <a:t>7B</a:t>
                      </a:r>
                    </a:p>
                  </a:txBody>
                  <a:tcPr marL="55876" marR="55876" marT="27938" marB="27938">
                    <a:lnL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20F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057400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iberation Serif"/>
                <a:cs typeface="Times New Roman" pitchFamily="18" charset="0"/>
              </a:rPr>
              <a:t>Table 7-1. The printf conversion specifiers</a:t>
            </a:r>
            <a:endParaRPr kumimoji="0" lang="en-US" sz="1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Liberation Serif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616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have as many </a:t>
            </a:r>
            <a:r>
              <a:rPr lang="en-US" dirty="0" err="1"/>
              <a:t>specifiers</a:t>
            </a:r>
            <a:r>
              <a:rPr lang="en-US" dirty="0"/>
              <a:t> as you like in a </a:t>
            </a:r>
            <a:r>
              <a:rPr lang="en-US" dirty="0" err="1"/>
              <a:t>printf</a:t>
            </a:r>
            <a:r>
              <a:rPr lang="en-US" dirty="0"/>
              <a:t> function, </a:t>
            </a:r>
            <a:endParaRPr lang="en-US" dirty="0" smtClean="0"/>
          </a:p>
          <a:p>
            <a:r>
              <a:rPr lang="en-US" dirty="0" smtClean="0"/>
              <a:t>Must pass </a:t>
            </a:r>
            <a:r>
              <a:rPr lang="en-US" dirty="0"/>
              <a:t>a matching number of </a:t>
            </a:r>
            <a:r>
              <a:rPr lang="en-US" dirty="0" smtClean="0"/>
              <a:t>arguments</a:t>
            </a:r>
          </a:p>
          <a:p>
            <a:r>
              <a:rPr lang="en-US" dirty="0" smtClean="0"/>
              <a:t>Each </a:t>
            </a:r>
            <a:r>
              <a:rPr lang="en-US" dirty="0" err="1"/>
              <a:t>specifier</a:t>
            </a:r>
            <a:r>
              <a:rPr lang="en-US" dirty="0"/>
              <a:t> is prefaced by </a:t>
            </a:r>
            <a:r>
              <a:rPr lang="en-US" dirty="0" smtClean="0"/>
              <a:t>a % symbol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4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("My name is %s. I'm %d years old, which is %X in hexadecimal", 'Simon', 33, 33);</a:t>
            </a:r>
            <a:endParaRPr lang="en-US" sz="24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43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Precision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allows you to specify how many places appear after the decimal point upon the completion of a calculation</a:t>
            </a:r>
          </a:p>
          <a:p>
            <a:r>
              <a:rPr lang="en-US" dirty="0" smtClean="0"/>
              <a:t>Place the %.</a:t>
            </a:r>
            <a:r>
              <a:rPr lang="en-US" dirty="0" err="1" smtClean="0"/>
              <a:t>placenumber</a:t>
            </a:r>
            <a:r>
              <a:rPr lang="en-US" dirty="0" smtClean="0"/>
              <a:t> between the conversion </a:t>
            </a:r>
            <a:r>
              <a:rPr lang="en-US" dirty="0" err="1" smtClean="0"/>
              <a:t>specifier</a:t>
            </a:r>
            <a:endParaRPr lang="en-US" dirty="0" smtClean="0"/>
          </a:p>
          <a:p>
            <a:pPr lvl="1"/>
            <a:r>
              <a:rPr lang="en-US" sz="20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("The result is: $%.2f", 123.42 / 12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Example 7-1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19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Precision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same concepts work with strings </a:t>
            </a:r>
          </a:p>
          <a:p>
            <a:r>
              <a:rPr lang="en-US" dirty="0"/>
              <a:t>When specifying </a:t>
            </a:r>
            <a:r>
              <a:rPr lang="en-US" dirty="0" smtClean="0"/>
              <a:t>padding, </a:t>
            </a:r>
            <a:r>
              <a:rPr lang="en-US" dirty="0"/>
              <a:t>if a string is already of equal or greater length than that </a:t>
            </a:r>
            <a:r>
              <a:rPr lang="en-US" dirty="0" smtClean="0"/>
              <a:t>value [padding] </a:t>
            </a:r>
            <a:r>
              <a:rPr lang="en-US" dirty="0"/>
              <a:t>it will be </a:t>
            </a:r>
            <a:r>
              <a:rPr lang="en-US" dirty="0" smtClean="0"/>
              <a:t>ignored</a:t>
            </a:r>
          </a:p>
          <a:p>
            <a:pPr lvl="1"/>
            <a:r>
              <a:rPr lang="en-US" i="1" dirty="0" smtClean="0"/>
              <a:t>unless</a:t>
            </a:r>
            <a:r>
              <a:rPr lang="en-US" dirty="0"/>
              <a:t> a cutoff value is given that shortens the string back to less than the padding value.</a:t>
            </a:r>
          </a:p>
        </p:txBody>
      </p:sp>
    </p:spTree>
    <p:extLst>
      <p:ext uri="{BB962C8B-B14F-4D97-AF65-F5344CB8AC3E}">
        <p14:creationId xmlns:p14="http://schemas.microsoft.com/office/powerpoint/2010/main" val="1804358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sprintf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store the value of a string precision specification to another variable for later use or manipulation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 = </a:t>
            </a:r>
            <a:r>
              <a:rPr lang="en-US" sz="2400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("The result is: $%.2f", 123.42 / 12); echo $out;</a:t>
            </a:r>
          </a:p>
        </p:txBody>
      </p:sp>
    </p:spTree>
    <p:extLst>
      <p:ext uri="{BB962C8B-B14F-4D97-AF65-F5344CB8AC3E}">
        <p14:creationId xmlns:p14="http://schemas.microsoft.com/office/powerpoint/2010/main" val="1707776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794</Words>
  <Application>Microsoft Office PowerPoint</Application>
  <PresentationFormat>On-screen Show (4:3)</PresentationFormat>
  <Paragraphs>109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Practical PHP</vt:lpstr>
      <vt:lpstr>$_GET and $_POST</vt:lpstr>
      <vt:lpstr>$_REQUEST</vt:lpstr>
      <vt:lpstr>$_COOKIE</vt:lpstr>
      <vt:lpstr>printf</vt:lpstr>
      <vt:lpstr>printf</vt:lpstr>
      <vt:lpstr>Precision Setting</vt:lpstr>
      <vt:lpstr>String Precision</vt:lpstr>
      <vt:lpstr>sprintf()</vt:lpstr>
      <vt:lpstr>Date and time</vt:lpstr>
      <vt:lpstr>Review  Questions</vt:lpstr>
      <vt:lpstr>Loops</vt:lpstr>
      <vt:lpstr>Switch Statement</vt:lpstr>
      <vt:lpstr>Arrays</vt:lpstr>
      <vt:lpstr>Functions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PHP</dc:title>
  <dc:creator>Bridget Blodgett</dc:creator>
  <cp:lastModifiedBy>Bridget</cp:lastModifiedBy>
  <cp:revision>13</cp:revision>
  <dcterms:created xsi:type="dcterms:W3CDTF">2012-03-06T21:29:19Z</dcterms:created>
  <dcterms:modified xsi:type="dcterms:W3CDTF">2013-02-27T03:33:24Z</dcterms:modified>
</cp:coreProperties>
</file>