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54B7-C8C6-4637-B5E2-BC5E78F35292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322EF-EBF7-498C-96F2-C7D09C9B4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156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54B7-C8C6-4637-B5E2-BC5E78F35292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322EF-EBF7-498C-96F2-C7D09C9B4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47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54B7-C8C6-4637-B5E2-BC5E78F35292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322EF-EBF7-498C-96F2-C7D09C9B4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944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54B7-C8C6-4637-B5E2-BC5E78F35292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322EF-EBF7-498C-96F2-C7D09C9B4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00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54B7-C8C6-4637-B5E2-BC5E78F35292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322EF-EBF7-498C-96F2-C7D09C9B4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04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54B7-C8C6-4637-B5E2-BC5E78F35292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322EF-EBF7-498C-96F2-C7D09C9B4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81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54B7-C8C6-4637-B5E2-BC5E78F35292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322EF-EBF7-498C-96F2-C7D09C9B4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706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54B7-C8C6-4637-B5E2-BC5E78F35292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322EF-EBF7-498C-96F2-C7D09C9B4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18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54B7-C8C6-4637-B5E2-BC5E78F35292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322EF-EBF7-498C-96F2-C7D09C9B4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922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54B7-C8C6-4637-B5E2-BC5E78F35292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322EF-EBF7-498C-96F2-C7D09C9B4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883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54B7-C8C6-4637-B5E2-BC5E78F35292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322EF-EBF7-498C-96F2-C7D09C9B4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854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654B7-C8C6-4637-B5E2-BC5E78F35292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322EF-EBF7-498C-96F2-C7D09C9B43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992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3D Cameras and Enemies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COSC 315</a:t>
            </a:r>
          </a:p>
          <a:p>
            <a:r>
              <a:rPr lang="en-US" dirty="0" smtClean="0"/>
              <a:t>Fall 2014</a:t>
            </a:r>
          </a:p>
          <a:p>
            <a:r>
              <a:rPr lang="en-US" dirty="0" smtClean="0"/>
              <a:t>Bridget M. </a:t>
            </a:r>
            <a:r>
              <a:rPr lang="en-US" smtClean="0"/>
              <a:t>Blodgett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58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Use of Level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</a:t>
            </a:r>
            <a:r>
              <a:rPr lang="en-US" dirty="0" err="1" smtClean="0"/>
              <a:t>ModelManager</a:t>
            </a:r>
            <a:r>
              <a:rPr lang="en-US" dirty="0" smtClean="0"/>
              <a:t> add the following class level variables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Vector3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maxSpawnLocation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= new Vector3(100, 100, -3000);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nextSpawnTime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= 0;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timeSinceLastSpawn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= 0;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float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maxRollAngle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=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MathHelper.Pi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/ 40;</a:t>
            </a:r>
          </a:p>
          <a:p>
            <a:pPr marL="0" indent="0">
              <a:buNone/>
            </a:pPr>
            <a:endParaRPr lang="en-US" sz="1800" dirty="0">
              <a:solidFill>
                <a:srgbClr val="FF0000"/>
              </a:solidFill>
              <a:latin typeface="Courier" pitchFamily="49" charset="0"/>
            </a:endParaRP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enemiesThisLevel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= 0;</a:t>
            </a:r>
          </a:p>
          <a:p>
            <a:pPr marL="0" indent="0">
              <a:buNone/>
            </a:pPr>
            <a:endParaRPr lang="en-US" sz="1800" dirty="0">
              <a:solidFill>
                <a:srgbClr val="FF0000"/>
              </a:solidFill>
              <a:latin typeface="Courier" pitchFamily="49" charset="0"/>
            </a:endParaRP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currentLevel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= 0;</a:t>
            </a:r>
          </a:p>
          <a:p>
            <a:pPr marL="0" indent="0">
              <a:buNone/>
            </a:pPr>
            <a:endParaRPr lang="en-US" sz="1800" dirty="0">
              <a:solidFill>
                <a:srgbClr val="FF0000"/>
              </a:solidFill>
              <a:latin typeface="Courier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List&lt;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&gt;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levelInfoList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= new List&lt;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&gt;();</a:t>
            </a:r>
            <a:endParaRPr lang="en-US" sz="1800" dirty="0">
              <a:solidFill>
                <a:srgbClr val="FF0000"/>
              </a:solidFill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31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Use of Level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In the </a:t>
            </a:r>
            <a:r>
              <a:rPr lang="en-US" sz="2800" dirty="0" err="1" smtClean="0"/>
              <a:t>ModelManager</a:t>
            </a:r>
            <a:r>
              <a:rPr lang="en-US" sz="2800" dirty="0" smtClean="0"/>
              <a:t> constructor add: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levelInfoList.Add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(new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(1000, 3000, 20, 2, 6, 10));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levelInfoList.Add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(new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(900, 2800, 22, 2, 6, 9));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levelInfoList.Add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(new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(800, 2600, 24, 2, 6, 8));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levelInfoList.Add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(new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(700, 2400, 26, 3, 7, 7));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levelInfoList.Add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(new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(600, 2200, 28, 3, 7, 6));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levelInfoList.Add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(new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(500, 2000, 30, 3, 7, 5));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levelInfoList.Add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(new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(400, 1800, 32, 4, 7, 4));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levelInfoList.Add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(new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(300, 1600, 34, 4, 8, 3));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levelInfoList.Add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(new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(200, 1400, 36, 5, 8, 2));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levelInfoList.Add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(new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(100, 1200, 38, 5, 9, 1));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levelInfoList.Add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(new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(50, 1000, 40, 6, 9, 0));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levelInfoList.Add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(new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(50, 800, 42, 6, 9, 0));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levelInfoList.Add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(new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(50, 600, 44, 8, 10, 0));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levelInfoList.Add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(new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(25, 400, 46, 8, 10, 0));</a:t>
            </a:r>
          </a:p>
          <a:p>
            <a:pPr marL="0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levelInfoList.Add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(new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(0, 200, 48, 18, 20, 0));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1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Rotations in a 3D Camera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 to this point we have rotated relative to the XYZ axes </a:t>
            </a:r>
          </a:p>
          <a:p>
            <a:r>
              <a:rPr lang="en-US" dirty="0" smtClean="0"/>
              <a:t>But you can rotate relative to the object within the game</a:t>
            </a:r>
          </a:p>
          <a:p>
            <a:pPr lvl="1"/>
            <a:r>
              <a:rPr lang="en-US" dirty="0" smtClean="0"/>
              <a:t>These rotations are called Yaw, Pitch, and Roll</a:t>
            </a:r>
          </a:p>
          <a:p>
            <a:r>
              <a:rPr lang="en-US" dirty="0" smtClean="0"/>
              <a:t>Yaw is around the up vector</a:t>
            </a:r>
          </a:p>
          <a:p>
            <a:r>
              <a:rPr lang="en-US" dirty="0" smtClean="0"/>
              <a:t>Roll is around the direction vector</a:t>
            </a:r>
          </a:p>
          <a:p>
            <a:r>
              <a:rPr lang="en-US" dirty="0" smtClean="0"/>
              <a:t>Pitch is perpendicular to yaw and roll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301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 YPR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most 3D games the mouse is used to control the main camera</a:t>
            </a:r>
          </a:p>
          <a:p>
            <a:r>
              <a:rPr lang="en-US" dirty="0" smtClean="0"/>
              <a:t>You will need to determine the mouse input before you start applying camera YPR transformations</a:t>
            </a:r>
          </a:p>
          <a:p>
            <a:r>
              <a:rPr lang="en-US" dirty="0" smtClean="0"/>
              <a:t>First you want to center the mouse in the camera class:</a:t>
            </a:r>
          </a:p>
          <a:p>
            <a:pPr marL="457200" lvl="1" indent="0">
              <a:buNone/>
            </a:pPr>
            <a:r>
              <a:rPr lang="en-US" sz="1900" dirty="0" err="1" smtClean="0">
                <a:solidFill>
                  <a:srgbClr val="FF0000"/>
                </a:solidFill>
                <a:latin typeface="Courier" pitchFamily="49" charset="0"/>
              </a:rPr>
              <a:t>MouseState</a:t>
            </a: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900" dirty="0" err="1" smtClean="0">
                <a:solidFill>
                  <a:srgbClr val="FF0000"/>
                </a:solidFill>
                <a:latin typeface="Courier" pitchFamily="49" charset="0"/>
              </a:rPr>
              <a:t>prevMouseState</a:t>
            </a: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(initialize method) </a:t>
            </a:r>
            <a:r>
              <a:rPr lang="en-US" sz="1900" dirty="0" err="1" smtClean="0">
                <a:solidFill>
                  <a:srgbClr val="FF0000"/>
                </a:solidFill>
                <a:latin typeface="Courier" pitchFamily="49" charset="0"/>
              </a:rPr>
              <a:t>Mouse.SetPosition</a:t>
            </a: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(</a:t>
            </a:r>
            <a:r>
              <a:rPr lang="en-US" sz="1900" dirty="0" err="1" smtClean="0">
                <a:solidFill>
                  <a:srgbClr val="FF0000"/>
                </a:solidFill>
                <a:latin typeface="Courier" pitchFamily="49" charset="0"/>
              </a:rPr>
              <a:t>Game.Window.ClientBounds.Width</a:t>
            </a: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/2, </a:t>
            </a:r>
            <a:r>
              <a:rPr lang="en-US" sz="1900" dirty="0" err="1" smtClean="0">
                <a:solidFill>
                  <a:srgbClr val="FF0000"/>
                </a:solidFill>
                <a:latin typeface="Courier" pitchFamily="49" charset="0"/>
              </a:rPr>
              <a:t>Game.Window.ClientBounds.Height</a:t>
            </a: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/2);</a:t>
            </a:r>
          </a:p>
          <a:p>
            <a:pPr marL="457200" lvl="1" indent="0">
              <a:buNone/>
            </a:pPr>
            <a:r>
              <a:rPr lang="en-US" sz="1900" dirty="0" err="1" smtClean="0">
                <a:solidFill>
                  <a:srgbClr val="FF0000"/>
                </a:solidFill>
                <a:latin typeface="Courier" pitchFamily="49" charset="0"/>
              </a:rPr>
              <a:t>prevMouseState</a:t>
            </a: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 = </a:t>
            </a:r>
            <a:r>
              <a:rPr lang="en-US" sz="1900" dirty="0" err="1" smtClean="0">
                <a:solidFill>
                  <a:srgbClr val="FF0000"/>
                </a:solidFill>
                <a:latin typeface="Courier" pitchFamily="49" charset="0"/>
              </a:rPr>
              <a:t>Mouse.GetState</a:t>
            </a: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();</a:t>
            </a:r>
            <a:endParaRPr lang="en-US" sz="1900" dirty="0">
              <a:solidFill>
                <a:srgbClr val="FF0000"/>
              </a:solidFill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561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Transformation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the update method above </a:t>
            </a:r>
            <a:r>
              <a:rPr lang="en-US" dirty="0" err="1" smtClean="0"/>
              <a:t>CreateLookAt</a:t>
            </a:r>
            <a:endParaRPr lang="en-US" dirty="0" smtClean="0"/>
          </a:p>
          <a:p>
            <a:pPr marL="400050" lvl="1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cameraDirection.Vector3.Transform(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cameraDirection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,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Matrix.CreateFromAxisAngle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cameraUp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, (-MathHelp.PiOver4/150) * (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Mouse.GetState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().X –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previousMouseState.X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)));</a:t>
            </a:r>
          </a:p>
          <a:p>
            <a:pPr marL="400050" lvl="1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prevMouseState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=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Mouse.GetState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();</a:t>
            </a:r>
          </a:p>
          <a:p>
            <a:r>
              <a:rPr lang="en-US" dirty="0" smtClean="0"/>
              <a:t> How would these transformations work for the other two types of transformations?</a:t>
            </a:r>
          </a:p>
          <a:p>
            <a:r>
              <a:rPr lang="en-US" dirty="0" smtClean="0"/>
              <a:t>Is there anything extra we need to take into account?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63799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Enemies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Load the 3D game code from the book chapter 11 code</a:t>
            </a:r>
          </a:p>
          <a:p>
            <a:r>
              <a:rPr lang="en-US" dirty="0" smtClean="0"/>
              <a:t>This code incorporates a model and more realistic yaw and pitch controls (it removes the roll altogether)</a:t>
            </a:r>
          </a:p>
          <a:p>
            <a:r>
              <a:rPr lang="en-US" dirty="0" smtClean="0"/>
              <a:t>To add enemies that are a little more difficult we are going to make them roll randomly</a:t>
            </a:r>
          </a:p>
        </p:txBody>
      </p:sp>
    </p:spTree>
    <p:extLst>
      <p:ext uri="{BB962C8B-B14F-4D97-AF65-F5344CB8AC3E}">
        <p14:creationId xmlns:p14="http://schemas.microsoft.com/office/powerpoint/2010/main" val="2004884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Spinning Enemy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You should now have a </a:t>
            </a:r>
            <a:r>
              <a:rPr lang="en-US" dirty="0" err="1" smtClean="0"/>
              <a:t>SpinningEnemy</a:t>
            </a:r>
            <a:r>
              <a:rPr lang="en-US" dirty="0" smtClean="0"/>
              <a:t> class available</a:t>
            </a:r>
          </a:p>
          <a:p>
            <a:r>
              <a:rPr lang="en-US" dirty="0" smtClean="0"/>
              <a:t>Create four class level variables:</a:t>
            </a:r>
          </a:p>
          <a:p>
            <a:pPr marL="457200" lvl="1" indent="0">
              <a:buNone/>
            </a:pP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float </a:t>
            </a:r>
            <a:r>
              <a:rPr lang="en-US" sz="1900" dirty="0" err="1" smtClean="0">
                <a:solidFill>
                  <a:srgbClr val="FF0000"/>
                </a:solidFill>
                <a:latin typeface="Courier" pitchFamily="49" charset="0"/>
              </a:rPr>
              <a:t>yawAngle</a:t>
            </a:r>
            <a:r>
              <a:rPr lang="en-US" sz="1900" dirty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= 0;</a:t>
            </a:r>
          </a:p>
          <a:p>
            <a:pPr marL="457200" lvl="1" indent="0">
              <a:buNone/>
            </a:pP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float </a:t>
            </a:r>
            <a:r>
              <a:rPr lang="en-US" sz="1900" dirty="0" err="1" smtClean="0">
                <a:solidFill>
                  <a:srgbClr val="FF0000"/>
                </a:solidFill>
                <a:latin typeface="Courier" pitchFamily="49" charset="0"/>
              </a:rPr>
              <a:t>pitchAngle</a:t>
            </a: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 = 0;</a:t>
            </a:r>
          </a:p>
          <a:p>
            <a:pPr marL="457200" lvl="1" indent="0">
              <a:buNone/>
            </a:pP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float </a:t>
            </a:r>
            <a:r>
              <a:rPr lang="en-US" sz="1900" dirty="0" err="1" smtClean="0">
                <a:solidFill>
                  <a:srgbClr val="FF0000"/>
                </a:solidFill>
                <a:latin typeface="Courier" pitchFamily="49" charset="0"/>
              </a:rPr>
              <a:t>rollAngle</a:t>
            </a: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 = 0;</a:t>
            </a:r>
          </a:p>
          <a:p>
            <a:pPr marL="457200" lvl="1" indent="0">
              <a:buNone/>
            </a:pP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Vector3  direction;</a:t>
            </a:r>
          </a:p>
          <a:p>
            <a:r>
              <a:rPr lang="en-US" dirty="0" smtClean="0"/>
              <a:t>Alter the constructor to make use of these new variables calling them yaw, pitch, and roll</a:t>
            </a:r>
          </a:p>
          <a:p>
            <a:r>
              <a:rPr lang="en-US" dirty="0" smtClean="0"/>
              <a:t>In the method definition assign the angle variables you made to the ones defined in the constructor (and direction to Direction)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539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Spinning Enemy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Update will also need to be changed to apply the new variables</a:t>
            </a:r>
          </a:p>
          <a:p>
            <a:pPr marL="0" indent="0">
              <a:buNone/>
            </a:pP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rotation *= </a:t>
            </a:r>
            <a:r>
              <a:rPr lang="en-US" sz="1900" dirty="0" err="1" smtClean="0">
                <a:solidFill>
                  <a:srgbClr val="FF0000"/>
                </a:solidFill>
                <a:latin typeface="Courier" pitchFamily="49" charset="0"/>
              </a:rPr>
              <a:t>Matrix.CreateFromYawPitchRoll</a:t>
            </a: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(</a:t>
            </a:r>
            <a:r>
              <a:rPr lang="en-US" sz="1900" dirty="0" err="1" smtClean="0">
                <a:solidFill>
                  <a:srgbClr val="FF0000"/>
                </a:solidFill>
                <a:latin typeface="Courier" pitchFamily="49" charset="0"/>
              </a:rPr>
              <a:t>yawAngle</a:t>
            </a: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, </a:t>
            </a:r>
            <a:r>
              <a:rPr lang="en-US" sz="1900" dirty="0" err="1" smtClean="0">
                <a:solidFill>
                  <a:srgbClr val="FF0000"/>
                </a:solidFill>
                <a:latin typeface="Courier" pitchFamily="49" charset="0"/>
              </a:rPr>
              <a:t>pitchAngle,rollAngle</a:t>
            </a: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world *=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Matrix.CreateTranslation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(direction);</a:t>
            </a:r>
          </a:p>
          <a:p>
            <a:r>
              <a:rPr lang="en-US" dirty="0" err="1" smtClean="0"/>
              <a:t>GetWorld</a:t>
            </a:r>
            <a:r>
              <a:rPr lang="en-US" dirty="0" smtClean="0"/>
              <a:t>() should be changed as well</a:t>
            </a:r>
          </a:p>
          <a:p>
            <a:pPr marL="457200" lvl="1" indent="0">
              <a:buNone/>
            </a:pPr>
            <a:r>
              <a:rPr lang="en-US" sz="1900" dirty="0">
                <a:solidFill>
                  <a:srgbClr val="FF0000"/>
                </a:solidFill>
                <a:latin typeface="Courier" pitchFamily="49" charset="0"/>
              </a:rPr>
              <a:t>p</a:t>
            </a: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ublic override Matrix </a:t>
            </a:r>
            <a:r>
              <a:rPr lang="en-US" sz="1900" dirty="0" err="1" smtClean="0">
                <a:solidFill>
                  <a:srgbClr val="FF0000"/>
                </a:solidFill>
                <a:latin typeface="Courier" pitchFamily="49" charset="0"/>
              </a:rPr>
              <a:t>GetWorld</a:t>
            </a: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(){</a:t>
            </a:r>
          </a:p>
          <a:p>
            <a:pPr marL="914400" lvl="2" indent="0">
              <a:buNone/>
            </a:pPr>
            <a:r>
              <a:rPr lang="en-US" sz="1900" dirty="0">
                <a:solidFill>
                  <a:srgbClr val="FF0000"/>
                </a:solidFill>
                <a:latin typeface="Courier" pitchFamily="49" charset="0"/>
              </a:rPr>
              <a:t>r</a:t>
            </a: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eturn rotation * world;</a:t>
            </a:r>
            <a:endParaRPr lang="en-US" sz="1900" dirty="0">
              <a:solidFill>
                <a:srgbClr val="FF0000"/>
              </a:solidFill>
              <a:latin typeface="Courier" pitchFamily="49" charset="0"/>
            </a:endParaRPr>
          </a:p>
          <a:p>
            <a:pPr marL="457200" lvl="1" indent="0">
              <a:buNone/>
            </a:pPr>
            <a:r>
              <a:rPr lang="en-US" sz="1900" dirty="0" smtClean="0">
                <a:solidFill>
                  <a:srgbClr val="FF0000"/>
                </a:solidFill>
                <a:latin typeface="Courier" pitchFamily="49" charset="0"/>
              </a:rPr>
              <a:t>}</a:t>
            </a:r>
            <a:endParaRPr lang="en-US" sz="1900" dirty="0">
              <a:solidFill>
                <a:srgbClr val="FF0000"/>
              </a:solidFill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3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Randomness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new random number in Game1 and initialize it in the constructor</a:t>
            </a:r>
          </a:p>
          <a:p>
            <a:r>
              <a:rPr lang="en-US" dirty="0" smtClean="0"/>
              <a:t>Also change the background color to black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ModelManager</a:t>
            </a:r>
            <a:r>
              <a:rPr lang="en-US" dirty="0" smtClean="0"/>
              <a:t> remove the spinning ship that is currently generated</a:t>
            </a:r>
          </a:p>
          <a:p>
            <a:r>
              <a:rPr lang="en-US" dirty="0" smtClean="0"/>
              <a:t>Make a new class called </a:t>
            </a:r>
            <a:r>
              <a:rPr lang="en-US" dirty="0" err="1" smtClean="0"/>
              <a:t>LevelInfo</a:t>
            </a:r>
            <a:r>
              <a:rPr lang="en-US" dirty="0" smtClean="0"/>
              <a:t> and make it match the following code: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21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namespace _3D_Game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class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</a:t>
            </a:r>
            <a:endParaRPr lang="en-US" sz="1800" dirty="0" smtClean="0">
              <a:solidFill>
                <a:srgbClr val="FF0000"/>
              </a:solidFill>
              <a:latin typeface="Courier" pitchFamily="49" charset="0"/>
            </a:endParaRPr>
          </a:p>
          <a:p>
            <a:pPr marL="457200" lvl="1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{</a:t>
            </a:r>
          </a:p>
          <a:p>
            <a:pPr marL="914400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public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minSpawnTime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{ get; set;}</a:t>
            </a:r>
          </a:p>
          <a:p>
            <a:pPr marL="914400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public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maxSpawnTime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{ get; set;}</a:t>
            </a:r>
          </a:p>
          <a:p>
            <a:pPr marL="914400" lvl="2" indent="0">
              <a:buNone/>
            </a:pPr>
            <a:endParaRPr lang="en-US" sz="1800" dirty="0">
              <a:solidFill>
                <a:srgbClr val="FF0000"/>
              </a:solidFill>
              <a:latin typeface="Courier" pitchFamily="49" charset="0"/>
            </a:endParaRPr>
          </a:p>
          <a:p>
            <a:pPr marL="914400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public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numberEnemies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{ get; set;}</a:t>
            </a:r>
          </a:p>
          <a:p>
            <a:pPr marL="914400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public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minSpeed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{ get; set;}</a:t>
            </a:r>
          </a:p>
          <a:p>
            <a:pPr marL="914400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public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maxSpeed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{ get; set;}</a:t>
            </a:r>
          </a:p>
          <a:p>
            <a:pPr marL="914400" lvl="2" indent="0">
              <a:buNone/>
            </a:pPr>
            <a:endParaRPr lang="en-US" sz="1800" dirty="0" smtClean="0">
              <a:solidFill>
                <a:srgbClr val="FF0000"/>
              </a:solidFill>
              <a:latin typeface="Courier" pitchFamily="49" charset="0"/>
            </a:endParaRPr>
          </a:p>
          <a:p>
            <a:pPr marL="914400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public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missesAllowed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{ get; set;}</a:t>
            </a:r>
          </a:p>
          <a:p>
            <a:pPr marL="914400" lvl="2" indent="0">
              <a:buNone/>
            </a:pPr>
            <a:endParaRPr lang="en-US" sz="1800" dirty="0" smtClean="0">
              <a:solidFill>
                <a:srgbClr val="FF0000"/>
              </a:solidFill>
              <a:latin typeface="Courier" pitchFamily="49" charset="0"/>
            </a:endParaRPr>
          </a:p>
          <a:p>
            <a:pPr marL="914400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public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LevelInfo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(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minSpawnTime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,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maxSpawnTime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,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numberEnemies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,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minSpeed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,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maxSpeed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,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int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missesAllowed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)</a:t>
            </a:r>
          </a:p>
          <a:p>
            <a:pPr marL="914400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{</a:t>
            </a:r>
          </a:p>
          <a:p>
            <a:pPr marL="914400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this.minSpawnTime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=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minSpawnTime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;</a:t>
            </a:r>
          </a:p>
          <a:p>
            <a:pPr marL="914400" lvl="2" indent="0">
              <a:buNone/>
            </a:pPr>
            <a:r>
              <a:rPr lang="en-US" sz="1800" dirty="0">
                <a:solidFill>
                  <a:srgbClr val="FF0000"/>
                </a:solidFill>
                <a:latin typeface="Courier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this.maxSpawnTime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=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maxSpawnTime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;</a:t>
            </a:r>
          </a:p>
          <a:p>
            <a:pPr marL="914400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this.numberEnemies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=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numberEnemies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;</a:t>
            </a:r>
          </a:p>
          <a:p>
            <a:pPr marL="914400" lvl="2" indent="0">
              <a:buNone/>
            </a:pPr>
            <a:r>
              <a:rPr lang="en-US" sz="1800" dirty="0">
                <a:solidFill>
                  <a:srgbClr val="FF0000"/>
                </a:solidFill>
                <a:latin typeface="Courier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this.minSpeed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=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minSpeed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;</a:t>
            </a:r>
          </a:p>
          <a:p>
            <a:pPr marL="914400" lvl="2" indent="0">
              <a:buNone/>
            </a:pPr>
            <a:r>
              <a:rPr lang="en-US" sz="1800" dirty="0">
                <a:solidFill>
                  <a:srgbClr val="FF0000"/>
                </a:solidFill>
                <a:latin typeface="Courier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this.maxSpeed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=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maxSpeed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;</a:t>
            </a:r>
          </a:p>
          <a:p>
            <a:pPr marL="914400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	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this.missesAllowed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 = </a:t>
            </a:r>
            <a:r>
              <a:rPr lang="en-US" sz="1800" dirty="0" err="1" smtClean="0">
                <a:solidFill>
                  <a:srgbClr val="FF0000"/>
                </a:solidFill>
                <a:latin typeface="Courier" pitchFamily="49" charset="0"/>
              </a:rPr>
              <a:t>missesAllowed</a:t>
            </a: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;</a:t>
            </a:r>
            <a:endParaRPr lang="en-US" sz="1800" dirty="0">
              <a:solidFill>
                <a:srgbClr val="FF0000"/>
              </a:solidFill>
              <a:latin typeface="Courier" pitchFamily="49" charset="0"/>
            </a:endParaRPr>
          </a:p>
          <a:p>
            <a:pPr marL="914400" lvl="2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}</a:t>
            </a:r>
            <a:endParaRPr lang="en-US" sz="1800" dirty="0">
              <a:solidFill>
                <a:srgbClr val="FF0000"/>
              </a:solidFill>
              <a:latin typeface="Courier" pitchFamily="49" charset="0"/>
            </a:endParaRPr>
          </a:p>
          <a:p>
            <a:pPr marL="457200" lvl="1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}</a:t>
            </a:r>
            <a:endParaRPr lang="en-US" sz="1800" dirty="0">
              <a:solidFill>
                <a:srgbClr val="FF0000"/>
              </a:solidFill>
              <a:latin typeface="Courier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rgbClr val="FF0000"/>
                </a:solidFill>
                <a:latin typeface="Courier" pitchFamily="49" charset="0"/>
              </a:rPr>
              <a:t>}</a:t>
            </a:r>
            <a:endParaRPr lang="en-US" sz="1800" dirty="0">
              <a:solidFill>
                <a:srgbClr val="FF0000"/>
              </a:solidFill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29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729</Words>
  <Application>Microsoft Office PowerPoint</Application>
  <PresentationFormat>On-screen Show (4:3)</PresentationFormat>
  <Paragraphs>105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3D Cameras and Enemies</vt:lpstr>
      <vt:lpstr>Rotations in a 3D Camera</vt:lpstr>
      <vt:lpstr>Apply YPR</vt:lpstr>
      <vt:lpstr>Applying Transformation</vt:lpstr>
      <vt:lpstr>Moving Enemies</vt:lpstr>
      <vt:lpstr>Spinning Enemy</vt:lpstr>
      <vt:lpstr>Spinning Enemy</vt:lpstr>
      <vt:lpstr>Adding Randomness</vt:lpstr>
      <vt:lpstr>PowerPoint Presentation</vt:lpstr>
      <vt:lpstr>Making Use of Level Info</vt:lpstr>
      <vt:lpstr>Making Use of Level Info</vt:lpstr>
    </vt:vector>
  </TitlesOfParts>
  <Company>University of Baltimore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Bridget Blodgett</dc:creator>
  <cp:lastModifiedBy>Bridget Blodgett</cp:lastModifiedBy>
  <cp:revision>6</cp:revision>
  <dcterms:created xsi:type="dcterms:W3CDTF">2014-11-10T18:02:55Z</dcterms:created>
  <dcterms:modified xsi:type="dcterms:W3CDTF">2014-11-10T18:58:34Z</dcterms:modified>
</cp:coreProperties>
</file>