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57" r:id="rId3"/>
    <p:sldId id="258" r:id="rId4"/>
    <p:sldId id="259" r:id="rId5"/>
    <p:sldId id="260" r:id="rId6"/>
    <p:sldId id="261" r:id="rId7"/>
    <p:sldId id="262" r:id="rId8"/>
    <p:sldId id="263" r:id="rId9"/>
    <p:sldId id="273" r:id="rId10"/>
    <p:sldId id="274" r:id="rId11"/>
    <p:sldId id="275" r:id="rId12"/>
    <p:sldId id="276" r:id="rId13"/>
    <p:sldId id="277" r:id="rId14"/>
    <p:sldId id="267" r:id="rId15"/>
    <p:sldId id="264" r:id="rId16"/>
    <p:sldId id="265" r:id="rId17"/>
    <p:sldId id="266" r:id="rId18"/>
    <p:sldId id="268" r:id="rId19"/>
    <p:sldId id="269" r:id="rId20"/>
    <p:sldId id="270"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C7155C0-2C39-43C9-AD2D-A57D97442979}" type="datetimeFigureOut">
              <a:rPr lang="en-US" smtClean="0"/>
              <a:t>2/12/2013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81E128C-0051-45DD-A92C-44FBCEC52481}" type="slidenum">
              <a:rPr lang="en-US" smtClean="0"/>
              <a:t>‹#›</a:t>
            </a:fld>
            <a:endParaRPr lang="en-US"/>
          </a:p>
        </p:txBody>
      </p:sp>
    </p:spTree>
    <p:extLst>
      <p:ext uri="{BB962C8B-B14F-4D97-AF65-F5344CB8AC3E}">
        <p14:creationId xmlns:p14="http://schemas.microsoft.com/office/powerpoint/2010/main" val="26158777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1E128C-0051-45DD-A92C-44FBCEC52481}" type="slidenum">
              <a:rPr lang="en-US" smtClean="0"/>
              <a:t>12</a:t>
            </a:fld>
            <a:endParaRPr lang="en-US"/>
          </a:p>
        </p:txBody>
      </p:sp>
    </p:spTree>
    <p:extLst>
      <p:ext uri="{BB962C8B-B14F-4D97-AF65-F5344CB8AC3E}">
        <p14:creationId xmlns:p14="http://schemas.microsoft.com/office/powerpoint/2010/main" val="20190906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9857673-5C8D-4F5B-98FD-9A3C1B45B04F}" type="datetimeFigureOut">
              <a:rPr lang="en-US" smtClean="0"/>
              <a:t>2/12/2013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31D6C9-82AF-4371-9ED5-3FB9582EF51B}" type="slidenum">
              <a:rPr lang="en-US" smtClean="0"/>
              <a:t>‹#›</a:t>
            </a:fld>
            <a:endParaRPr lang="en-US"/>
          </a:p>
        </p:txBody>
      </p:sp>
    </p:spTree>
    <p:extLst>
      <p:ext uri="{BB962C8B-B14F-4D97-AF65-F5344CB8AC3E}">
        <p14:creationId xmlns:p14="http://schemas.microsoft.com/office/powerpoint/2010/main" val="1931733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857673-5C8D-4F5B-98FD-9A3C1B45B04F}" type="datetimeFigureOut">
              <a:rPr lang="en-US" smtClean="0"/>
              <a:t>2/12/2013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31D6C9-82AF-4371-9ED5-3FB9582EF51B}" type="slidenum">
              <a:rPr lang="en-US" smtClean="0"/>
              <a:t>‹#›</a:t>
            </a:fld>
            <a:endParaRPr lang="en-US"/>
          </a:p>
        </p:txBody>
      </p:sp>
    </p:spTree>
    <p:extLst>
      <p:ext uri="{BB962C8B-B14F-4D97-AF65-F5344CB8AC3E}">
        <p14:creationId xmlns:p14="http://schemas.microsoft.com/office/powerpoint/2010/main" val="244765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857673-5C8D-4F5B-98FD-9A3C1B45B04F}" type="datetimeFigureOut">
              <a:rPr lang="en-US" smtClean="0"/>
              <a:t>2/12/2013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31D6C9-82AF-4371-9ED5-3FB9582EF51B}" type="slidenum">
              <a:rPr lang="en-US" smtClean="0"/>
              <a:t>‹#›</a:t>
            </a:fld>
            <a:endParaRPr lang="en-US"/>
          </a:p>
        </p:txBody>
      </p:sp>
    </p:spTree>
    <p:extLst>
      <p:ext uri="{BB962C8B-B14F-4D97-AF65-F5344CB8AC3E}">
        <p14:creationId xmlns:p14="http://schemas.microsoft.com/office/powerpoint/2010/main" val="852551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857673-5C8D-4F5B-98FD-9A3C1B45B04F}" type="datetimeFigureOut">
              <a:rPr lang="en-US" smtClean="0"/>
              <a:t>2/12/2013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31D6C9-82AF-4371-9ED5-3FB9582EF51B}" type="slidenum">
              <a:rPr lang="en-US" smtClean="0"/>
              <a:t>‹#›</a:t>
            </a:fld>
            <a:endParaRPr lang="en-US"/>
          </a:p>
        </p:txBody>
      </p:sp>
    </p:spTree>
    <p:extLst>
      <p:ext uri="{BB962C8B-B14F-4D97-AF65-F5344CB8AC3E}">
        <p14:creationId xmlns:p14="http://schemas.microsoft.com/office/powerpoint/2010/main" val="8346674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857673-5C8D-4F5B-98FD-9A3C1B45B04F}" type="datetimeFigureOut">
              <a:rPr lang="en-US" smtClean="0"/>
              <a:t>2/12/2013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31D6C9-82AF-4371-9ED5-3FB9582EF51B}" type="slidenum">
              <a:rPr lang="en-US" smtClean="0"/>
              <a:t>‹#›</a:t>
            </a:fld>
            <a:endParaRPr lang="en-US"/>
          </a:p>
        </p:txBody>
      </p:sp>
    </p:spTree>
    <p:extLst>
      <p:ext uri="{BB962C8B-B14F-4D97-AF65-F5344CB8AC3E}">
        <p14:creationId xmlns:p14="http://schemas.microsoft.com/office/powerpoint/2010/main" val="1916827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9857673-5C8D-4F5B-98FD-9A3C1B45B04F}" type="datetimeFigureOut">
              <a:rPr lang="en-US" smtClean="0"/>
              <a:t>2/12/2013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31D6C9-82AF-4371-9ED5-3FB9582EF51B}" type="slidenum">
              <a:rPr lang="en-US" smtClean="0"/>
              <a:t>‹#›</a:t>
            </a:fld>
            <a:endParaRPr lang="en-US"/>
          </a:p>
        </p:txBody>
      </p:sp>
    </p:spTree>
    <p:extLst>
      <p:ext uri="{BB962C8B-B14F-4D97-AF65-F5344CB8AC3E}">
        <p14:creationId xmlns:p14="http://schemas.microsoft.com/office/powerpoint/2010/main" val="3868432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9857673-5C8D-4F5B-98FD-9A3C1B45B04F}" type="datetimeFigureOut">
              <a:rPr lang="en-US" smtClean="0"/>
              <a:t>2/12/2013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31D6C9-82AF-4371-9ED5-3FB9582EF51B}" type="slidenum">
              <a:rPr lang="en-US" smtClean="0"/>
              <a:t>‹#›</a:t>
            </a:fld>
            <a:endParaRPr lang="en-US"/>
          </a:p>
        </p:txBody>
      </p:sp>
    </p:spTree>
    <p:extLst>
      <p:ext uri="{BB962C8B-B14F-4D97-AF65-F5344CB8AC3E}">
        <p14:creationId xmlns:p14="http://schemas.microsoft.com/office/powerpoint/2010/main" val="1429968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9857673-5C8D-4F5B-98FD-9A3C1B45B04F}" type="datetimeFigureOut">
              <a:rPr lang="en-US" smtClean="0"/>
              <a:t>2/12/2013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31D6C9-82AF-4371-9ED5-3FB9582EF51B}" type="slidenum">
              <a:rPr lang="en-US" smtClean="0"/>
              <a:t>‹#›</a:t>
            </a:fld>
            <a:endParaRPr lang="en-US"/>
          </a:p>
        </p:txBody>
      </p:sp>
    </p:spTree>
    <p:extLst>
      <p:ext uri="{BB962C8B-B14F-4D97-AF65-F5344CB8AC3E}">
        <p14:creationId xmlns:p14="http://schemas.microsoft.com/office/powerpoint/2010/main" val="1946504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857673-5C8D-4F5B-98FD-9A3C1B45B04F}" type="datetimeFigureOut">
              <a:rPr lang="en-US" smtClean="0"/>
              <a:t>2/12/2013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31D6C9-82AF-4371-9ED5-3FB9582EF51B}" type="slidenum">
              <a:rPr lang="en-US" smtClean="0"/>
              <a:t>‹#›</a:t>
            </a:fld>
            <a:endParaRPr lang="en-US"/>
          </a:p>
        </p:txBody>
      </p:sp>
    </p:spTree>
    <p:extLst>
      <p:ext uri="{BB962C8B-B14F-4D97-AF65-F5344CB8AC3E}">
        <p14:creationId xmlns:p14="http://schemas.microsoft.com/office/powerpoint/2010/main" val="27484908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857673-5C8D-4F5B-98FD-9A3C1B45B04F}" type="datetimeFigureOut">
              <a:rPr lang="en-US" smtClean="0"/>
              <a:t>2/12/2013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31D6C9-82AF-4371-9ED5-3FB9582EF51B}" type="slidenum">
              <a:rPr lang="en-US" smtClean="0"/>
              <a:t>‹#›</a:t>
            </a:fld>
            <a:endParaRPr lang="en-US"/>
          </a:p>
        </p:txBody>
      </p:sp>
    </p:spTree>
    <p:extLst>
      <p:ext uri="{BB962C8B-B14F-4D97-AF65-F5344CB8AC3E}">
        <p14:creationId xmlns:p14="http://schemas.microsoft.com/office/powerpoint/2010/main" val="526081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857673-5C8D-4F5B-98FD-9A3C1B45B04F}" type="datetimeFigureOut">
              <a:rPr lang="en-US" smtClean="0"/>
              <a:t>2/12/2013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31D6C9-82AF-4371-9ED5-3FB9582EF51B}" type="slidenum">
              <a:rPr lang="en-US" smtClean="0"/>
              <a:t>‹#›</a:t>
            </a:fld>
            <a:endParaRPr lang="en-US"/>
          </a:p>
        </p:txBody>
      </p:sp>
    </p:spTree>
    <p:extLst>
      <p:ext uri="{BB962C8B-B14F-4D97-AF65-F5344CB8AC3E}">
        <p14:creationId xmlns:p14="http://schemas.microsoft.com/office/powerpoint/2010/main" val="3442044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857673-5C8D-4F5B-98FD-9A3C1B45B04F}" type="datetimeFigureOut">
              <a:rPr lang="en-US" smtClean="0"/>
              <a:t>2/12/2013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31D6C9-82AF-4371-9ED5-3FB9582EF51B}" type="slidenum">
              <a:rPr lang="en-US" smtClean="0"/>
              <a:t>‹#›</a:t>
            </a:fld>
            <a:endParaRPr lang="en-US"/>
          </a:p>
        </p:txBody>
      </p:sp>
    </p:spTree>
    <p:extLst>
      <p:ext uri="{BB962C8B-B14F-4D97-AF65-F5344CB8AC3E}">
        <p14:creationId xmlns:p14="http://schemas.microsoft.com/office/powerpoint/2010/main" val="9211322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bbrathwaite.wordpress.com/2008/11/30/creating-a-game-design-document/" TargetMode="External"/><Relationship Id="rId2" Type="http://schemas.openxmlformats.org/officeDocument/2006/relationships/hyperlink" Target="http://digitalworlds.wetpaint.com/page/Example+Blank+Design+Document" TargetMode="External"/><Relationship Id="rId1" Type="http://schemas.openxmlformats.org/officeDocument/2006/relationships/slideLayout" Target="../slideLayouts/slideLayout2.xml"/><Relationship Id="rId5" Type="http://schemas.openxmlformats.org/officeDocument/2006/relationships/hyperlink" Target="http://www.google.com/url?sa=t&amp;rct=j&amp;q=&amp;esrc=s&amp;source=web&amp;cd=3&amp;ved=0CFYQFjAC&amp;url=http://www-personal.engin.umd.umich.edu/~bmaxim/cis488/BaldwinGameDesignDocumentTemplate.doc&amp;ei=ctBxT-jFCcqQ0QHAsdCgAQ&amp;usg=AFQjCNEKwxb0SDkdvJYhGQbBj8T_ZBFrdQ" TargetMode="External"/><Relationship Id="rId4" Type="http://schemas.openxmlformats.org/officeDocument/2006/relationships/hyperlink" Target="http://www.runawaystudios.com/articles/chris_taylor_gdd.asp"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irs.gov/Businesses/Small-Businesses-&amp;-Self-Employed/Starting-a-Business" TargetMode="External"/><Relationship Id="rId2" Type="http://schemas.openxmlformats.org/officeDocument/2006/relationships/hyperlink" Target="http://www.sba.gov/category/navigation-structure/starting-managing-business/starting-busines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Documentation</a:t>
            </a:r>
            <a:endParaRPr lang="en-US" dirty="0"/>
          </a:p>
        </p:txBody>
      </p:sp>
      <p:sp>
        <p:nvSpPr>
          <p:cNvPr id="3" name="Subtitle 2"/>
          <p:cNvSpPr>
            <a:spLocks noGrp="1"/>
          </p:cNvSpPr>
          <p:nvPr>
            <p:ph type="subTitle" idx="1"/>
          </p:nvPr>
        </p:nvSpPr>
        <p:spPr/>
        <p:txBody>
          <a:bodyPr/>
          <a:lstStyle/>
          <a:p>
            <a:r>
              <a:rPr lang="en-US" dirty="0" smtClean="0"/>
              <a:t>COSC 405</a:t>
            </a:r>
          </a:p>
          <a:p>
            <a:r>
              <a:rPr lang="en-US" dirty="0" smtClean="0"/>
              <a:t>Spring 2013</a:t>
            </a:r>
          </a:p>
          <a:p>
            <a:r>
              <a:rPr lang="en-US" dirty="0" smtClean="0"/>
              <a:t>Bridget M. Blodgett</a:t>
            </a:r>
            <a:endParaRPr lang="en-US" dirty="0"/>
          </a:p>
        </p:txBody>
      </p:sp>
    </p:spTree>
    <p:extLst>
      <p:ext uri="{BB962C8B-B14F-4D97-AF65-F5344CB8AC3E}">
        <p14:creationId xmlns:p14="http://schemas.microsoft.com/office/powerpoint/2010/main" val="6843552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Bureaucracy</a:t>
            </a:r>
            <a:endParaRPr lang="en-US" dirty="0"/>
          </a:p>
        </p:txBody>
      </p:sp>
      <p:sp>
        <p:nvSpPr>
          <p:cNvPr id="3" name="Content Placeholder 2"/>
          <p:cNvSpPr>
            <a:spLocks noGrp="1"/>
          </p:cNvSpPr>
          <p:nvPr>
            <p:ph idx="1"/>
          </p:nvPr>
        </p:nvSpPr>
        <p:spPr/>
        <p:txBody>
          <a:bodyPr/>
          <a:lstStyle/>
          <a:p>
            <a:r>
              <a:rPr lang="en-US" dirty="0" smtClean="0"/>
              <a:t>Every employee of your company will need to complete a Employment Eligibility Verification Form (I-9)</a:t>
            </a:r>
          </a:p>
          <a:p>
            <a:pPr lvl="1"/>
            <a:r>
              <a:rPr lang="en-US" dirty="0" smtClean="0"/>
              <a:t>If you hire contractors you will be dealing with IRS Form 1099 to be submitted to the contractor and the IRS if they earn more than $600</a:t>
            </a:r>
          </a:p>
          <a:p>
            <a:r>
              <a:rPr lang="en-US" dirty="0" smtClean="0"/>
              <a:t>Additionally there are different laws (and forms) controlling minimum wage, child labor laws, etc. </a:t>
            </a:r>
            <a:endParaRPr lang="en-US" dirty="0"/>
          </a:p>
        </p:txBody>
      </p:sp>
    </p:spTree>
    <p:extLst>
      <p:ext uri="{BB962C8B-B14F-4D97-AF65-F5344CB8AC3E}">
        <p14:creationId xmlns:p14="http://schemas.microsoft.com/office/powerpoint/2010/main" val="42897060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Bureaucracy</a:t>
            </a:r>
            <a:endParaRPr lang="en-US" dirty="0"/>
          </a:p>
        </p:txBody>
      </p:sp>
      <p:sp>
        <p:nvSpPr>
          <p:cNvPr id="3" name="Content Placeholder 2"/>
          <p:cNvSpPr>
            <a:spLocks noGrp="1"/>
          </p:cNvSpPr>
          <p:nvPr>
            <p:ph idx="1"/>
          </p:nvPr>
        </p:nvSpPr>
        <p:spPr/>
        <p:txBody>
          <a:bodyPr>
            <a:normAutofit lnSpcReduction="10000"/>
          </a:bodyPr>
          <a:lstStyle/>
          <a:p>
            <a:r>
              <a:rPr lang="en-US" dirty="0" smtClean="0"/>
              <a:t>Make sure to keep these documents (always have a copy of anything you submit) on file</a:t>
            </a:r>
          </a:p>
          <a:p>
            <a:pPr lvl="1"/>
            <a:r>
              <a:rPr lang="en-US" dirty="0" smtClean="0"/>
              <a:t>Make sure you receive updates regularly (quarterly) if someone else is handling this for you</a:t>
            </a:r>
          </a:p>
          <a:p>
            <a:r>
              <a:rPr lang="en-US" dirty="0" smtClean="0"/>
              <a:t>Be willing and know the methods to check up on the process</a:t>
            </a:r>
          </a:p>
          <a:p>
            <a:r>
              <a:rPr lang="en-US" dirty="0" smtClean="0"/>
              <a:t>A HR person can be invaluable here: they spend their time handling this so that you can do the fun things</a:t>
            </a:r>
            <a:endParaRPr lang="en-US" dirty="0"/>
          </a:p>
        </p:txBody>
      </p:sp>
    </p:spTree>
    <p:extLst>
      <p:ext uri="{BB962C8B-B14F-4D97-AF65-F5344CB8AC3E}">
        <p14:creationId xmlns:p14="http://schemas.microsoft.com/office/powerpoint/2010/main" val="10427995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 Resources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HR exists to deal with a lot of your documentation/paperwork:</a:t>
            </a:r>
          </a:p>
          <a:p>
            <a:pPr lvl="1"/>
            <a:r>
              <a:rPr lang="en-US" dirty="0" smtClean="0"/>
              <a:t>Organizing and articulating company policy</a:t>
            </a:r>
          </a:p>
          <a:p>
            <a:pPr lvl="1"/>
            <a:r>
              <a:rPr lang="en-US" dirty="0" smtClean="0"/>
              <a:t>Creating and updating personnel files</a:t>
            </a:r>
          </a:p>
          <a:p>
            <a:pPr lvl="1"/>
            <a:r>
              <a:rPr lang="en-US" dirty="0" smtClean="0"/>
              <a:t>Professional development and training</a:t>
            </a:r>
          </a:p>
          <a:p>
            <a:pPr lvl="1"/>
            <a:r>
              <a:rPr lang="en-US" dirty="0" smtClean="0"/>
              <a:t>Employee benefits like 401(k)s and insurance</a:t>
            </a:r>
          </a:p>
          <a:p>
            <a:pPr lvl="2"/>
            <a:r>
              <a:rPr lang="en-US" dirty="0" smtClean="0"/>
              <a:t>Insurance alone can include: social security, workers compensation, unemployment, health, life, retirement, revenue sharing, </a:t>
            </a:r>
            <a:r>
              <a:rPr lang="en-US" dirty="0" err="1" smtClean="0"/>
              <a:t>etc</a:t>
            </a:r>
            <a:endParaRPr lang="en-US" dirty="0" smtClean="0"/>
          </a:p>
          <a:p>
            <a:pPr lvl="1"/>
            <a:r>
              <a:rPr lang="en-US" dirty="0" smtClean="0"/>
              <a:t>Compliance at the local, state, and federal levels</a:t>
            </a:r>
          </a:p>
          <a:p>
            <a:pPr lvl="1"/>
            <a:r>
              <a:rPr lang="en-US" dirty="0" smtClean="0"/>
              <a:t>Worker safety, privacy, rights, and employment</a:t>
            </a:r>
            <a:endParaRPr lang="en-US" dirty="0"/>
          </a:p>
        </p:txBody>
      </p:sp>
    </p:spTree>
    <p:extLst>
      <p:ext uri="{BB962C8B-B14F-4D97-AF65-F5344CB8AC3E}">
        <p14:creationId xmlns:p14="http://schemas.microsoft.com/office/powerpoint/2010/main" val="37085411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HR and Bureaucracy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If you can’t afford an HR person you want to make sure you aim for compliance with the local, state, and federal regulations first</a:t>
            </a:r>
          </a:p>
          <a:p>
            <a:r>
              <a:rPr lang="en-US" dirty="0" smtClean="0"/>
              <a:t>You can then use them and your internal documents to create an office manual</a:t>
            </a:r>
          </a:p>
          <a:p>
            <a:r>
              <a:rPr lang="en-US" dirty="0" smtClean="0"/>
              <a:t>Third, focus on personnel files and keeping the required employment, tax, and insurance information up to date</a:t>
            </a:r>
          </a:p>
          <a:p>
            <a:r>
              <a:rPr lang="en-US" dirty="0" smtClean="0"/>
              <a:t>Doing these three are the minimum to stay out of jail and/or fines</a:t>
            </a:r>
            <a:endParaRPr lang="en-US" dirty="0"/>
          </a:p>
        </p:txBody>
      </p:sp>
    </p:spTree>
    <p:extLst>
      <p:ext uri="{BB962C8B-B14F-4D97-AF65-F5344CB8AC3E}">
        <p14:creationId xmlns:p14="http://schemas.microsoft.com/office/powerpoint/2010/main" val="16821411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Internal Documents</a:t>
            </a:r>
            <a:endParaRPr lang="en-US" dirty="0"/>
          </a:p>
        </p:txBody>
      </p:sp>
      <p:sp>
        <p:nvSpPr>
          <p:cNvPr id="3" name="Content Placeholder 2"/>
          <p:cNvSpPr>
            <a:spLocks noGrp="1"/>
          </p:cNvSpPr>
          <p:nvPr>
            <p:ph idx="1"/>
          </p:nvPr>
        </p:nvSpPr>
        <p:spPr/>
        <p:txBody>
          <a:bodyPr/>
          <a:lstStyle/>
          <a:p>
            <a:r>
              <a:rPr lang="en-US" dirty="0" smtClean="0"/>
              <a:t>The line begins to blur at this point and many of these documents serve both an internal and external purpose</a:t>
            </a:r>
          </a:p>
          <a:p>
            <a:r>
              <a:rPr lang="en-US" dirty="0" smtClean="0"/>
              <a:t>Sometimes they are used to plan your external moves and sometimes they are actually used in those moves</a:t>
            </a:r>
            <a:endParaRPr lang="en-US" dirty="0"/>
          </a:p>
        </p:txBody>
      </p:sp>
    </p:spTree>
    <p:extLst>
      <p:ext uri="{BB962C8B-B14F-4D97-AF65-F5344CB8AC3E}">
        <p14:creationId xmlns:p14="http://schemas.microsoft.com/office/powerpoint/2010/main" val="31966775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Hierarchy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Although this isn’t a formal document you need to start considering the hierarchy of your company</a:t>
            </a:r>
          </a:p>
          <a:p>
            <a:r>
              <a:rPr lang="en-US" dirty="0" smtClean="0"/>
              <a:t>People need to have specific positions they can fill so that 1) all the important roles are filled 2) you can get tasks done without having a ton of </a:t>
            </a:r>
            <a:r>
              <a:rPr lang="en-US" strike="sngStrike" dirty="0" smtClean="0"/>
              <a:t>fights</a:t>
            </a:r>
            <a:r>
              <a:rPr lang="en-US" dirty="0" smtClean="0"/>
              <a:t> discussions</a:t>
            </a:r>
          </a:p>
          <a:p>
            <a:r>
              <a:rPr lang="en-US" dirty="0" smtClean="0"/>
              <a:t>Often people will have multiple roles to fill and may not be experienced in every one of them</a:t>
            </a:r>
          </a:p>
          <a:p>
            <a:r>
              <a:rPr lang="en-US" dirty="0" smtClean="0"/>
              <a:t>Often recorded through an organizational chart</a:t>
            </a:r>
            <a:endParaRPr lang="en-US" dirty="0"/>
          </a:p>
        </p:txBody>
      </p:sp>
    </p:spTree>
    <p:extLst>
      <p:ext uri="{BB962C8B-B14F-4D97-AF65-F5344CB8AC3E}">
        <p14:creationId xmlns:p14="http://schemas.microsoft.com/office/powerpoint/2010/main" val="2223344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7"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l="61891" t="14945" r="11178" b="14990"/>
          <a:stretch/>
        </p:blipFill>
        <p:spPr bwMode="auto">
          <a:xfrm>
            <a:off x="762000" y="304800"/>
            <a:ext cx="7848600" cy="6381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852215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Accounting</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You need to have some money before you even form your company.</a:t>
            </a:r>
          </a:p>
          <a:p>
            <a:pPr lvl="1"/>
            <a:r>
              <a:rPr lang="en-US" dirty="0" smtClean="0"/>
              <a:t>Lawyers should be consulted on formation rules</a:t>
            </a:r>
          </a:p>
          <a:p>
            <a:pPr lvl="1"/>
            <a:r>
              <a:rPr lang="en-US" dirty="0" smtClean="0"/>
              <a:t>Copies of paper need to be made</a:t>
            </a:r>
          </a:p>
          <a:p>
            <a:r>
              <a:rPr lang="en-US" dirty="0" smtClean="0"/>
              <a:t>One of the first things you will need to develop is a rough operating budget for start up</a:t>
            </a:r>
          </a:p>
          <a:p>
            <a:pPr lvl="1"/>
            <a:r>
              <a:rPr lang="en-US" dirty="0" smtClean="0"/>
              <a:t>This budget should include the cost of a good accountant</a:t>
            </a:r>
          </a:p>
          <a:p>
            <a:pPr lvl="1"/>
            <a:r>
              <a:rPr lang="en-US" dirty="0" smtClean="0"/>
              <a:t>You can find one by looking for Maryland “certified financial planners”</a:t>
            </a:r>
          </a:p>
          <a:p>
            <a:pPr lvl="1"/>
            <a:r>
              <a:rPr lang="en-US" dirty="0" smtClean="0"/>
              <a:t>Not a bad idea to invest in either a filing system or a general administrator</a:t>
            </a:r>
            <a:endParaRPr lang="en-US" dirty="0"/>
          </a:p>
        </p:txBody>
      </p:sp>
    </p:spTree>
    <p:extLst>
      <p:ext uri="{BB962C8B-B14F-4D97-AF65-F5344CB8AC3E}">
        <p14:creationId xmlns:p14="http://schemas.microsoft.com/office/powerpoint/2010/main" val="9884196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Receipts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These are often the lifeblood of your accounting as you are getting your business up to speed</a:t>
            </a:r>
          </a:p>
          <a:p>
            <a:r>
              <a:rPr lang="en-US" dirty="0" smtClean="0"/>
              <a:t>They should be saved and have information about:</a:t>
            </a:r>
          </a:p>
          <a:p>
            <a:pPr lvl="1"/>
            <a:r>
              <a:rPr lang="en-US" dirty="0" smtClean="0"/>
              <a:t>The purchase/deposit/payment</a:t>
            </a:r>
          </a:p>
          <a:p>
            <a:pPr lvl="1"/>
            <a:r>
              <a:rPr lang="en-US" dirty="0" smtClean="0"/>
              <a:t>Reason it was made</a:t>
            </a:r>
          </a:p>
          <a:p>
            <a:pPr lvl="1"/>
            <a:r>
              <a:rPr lang="en-US" dirty="0" smtClean="0"/>
              <a:t>Date</a:t>
            </a:r>
          </a:p>
          <a:p>
            <a:r>
              <a:rPr lang="en-US" dirty="0" smtClean="0"/>
              <a:t>Always consider photocopying the receipt and storing the copy with the original</a:t>
            </a:r>
          </a:p>
          <a:p>
            <a:pPr lvl="1"/>
            <a:r>
              <a:rPr lang="en-US" dirty="0" smtClean="0"/>
              <a:t>Heat treated paper fades or darkens with both heat exposure and time</a:t>
            </a:r>
          </a:p>
        </p:txBody>
      </p:sp>
    </p:spTree>
    <p:extLst>
      <p:ext uri="{BB962C8B-B14F-4D97-AF65-F5344CB8AC3E}">
        <p14:creationId xmlns:p14="http://schemas.microsoft.com/office/powerpoint/2010/main" val="1924117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Game Development/Distribution Agreement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This is the legal contract that specifies how you company will work with your developer/publisher</a:t>
            </a:r>
          </a:p>
          <a:p>
            <a:r>
              <a:rPr lang="en-US" dirty="0" smtClean="0"/>
              <a:t>The format is relatively standard in the basic aspect but the length and details of the document often vary by 1) amount of money involved and 2) length of time specified</a:t>
            </a:r>
          </a:p>
          <a:p>
            <a:r>
              <a:rPr lang="en-US" dirty="0" smtClean="0"/>
              <a:t>The schedule and product you are expected to produce will be printed in very clear detail</a:t>
            </a:r>
          </a:p>
          <a:p>
            <a:pPr lvl="1"/>
            <a:r>
              <a:rPr lang="en-US" dirty="0" smtClean="0"/>
              <a:t>This includes timelines/cost expenditures/roles and support</a:t>
            </a:r>
          </a:p>
          <a:p>
            <a:pPr lvl="1"/>
            <a:r>
              <a:rPr lang="en-US" dirty="0" smtClean="0"/>
              <a:t>It may guide how you plan your development process</a:t>
            </a:r>
            <a:endParaRPr lang="en-US" dirty="0"/>
          </a:p>
        </p:txBody>
      </p:sp>
    </p:spTree>
    <p:extLst>
      <p:ext uri="{BB962C8B-B14F-4D97-AF65-F5344CB8AC3E}">
        <p14:creationId xmlns:p14="http://schemas.microsoft.com/office/powerpoint/2010/main" val="37389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Documenting</a:t>
            </a:r>
            <a:endParaRPr lang="en-US" dirty="0"/>
          </a:p>
        </p:txBody>
      </p:sp>
      <p:sp>
        <p:nvSpPr>
          <p:cNvPr id="3" name="Content Placeholder 2"/>
          <p:cNvSpPr>
            <a:spLocks noGrp="1"/>
          </p:cNvSpPr>
          <p:nvPr>
            <p:ph idx="1"/>
          </p:nvPr>
        </p:nvSpPr>
        <p:spPr/>
        <p:txBody>
          <a:bodyPr/>
          <a:lstStyle/>
          <a:p>
            <a:r>
              <a:rPr lang="en-US" dirty="0" smtClean="0"/>
              <a:t>Two basic types of documents:</a:t>
            </a:r>
          </a:p>
          <a:p>
            <a:pPr lvl="1"/>
            <a:r>
              <a:rPr lang="en-US" dirty="0" smtClean="0"/>
              <a:t>Internal documents – meant to keep the company organized and production on schedule</a:t>
            </a:r>
          </a:p>
          <a:p>
            <a:pPr lvl="1"/>
            <a:r>
              <a:rPr lang="en-US" dirty="0" smtClean="0"/>
              <a:t>External documents – meant to deal with any external partners, contractors, publishers etc. </a:t>
            </a:r>
          </a:p>
          <a:p>
            <a:r>
              <a:rPr lang="en-US" dirty="0" smtClean="0"/>
              <a:t>Some documentation is represented in both the internal and external </a:t>
            </a:r>
            <a:r>
              <a:rPr lang="en-US" dirty="0" err="1" smtClean="0"/>
              <a:t>catagories</a:t>
            </a:r>
            <a:r>
              <a:rPr lang="en-US" dirty="0" smtClean="0"/>
              <a:t> (e.g. GDD) but it’s presentation may differ between them</a:t>
            </a:r>
            <a:endParaRPr lang="en-US" dirty="0"/>
          </a:p>
        </p:txBody>
      </p:sp>
    </p:spTree>
    <p:extLst>
      <p:ext uri="{BB962C8B-B14F-4D97-AF65-F5344CB8AC3E}">
        <p14:creationId xmlns:p14="http://schemas.microsoft.com/office/powerpoint/2010/main" val="30712356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In-house Documents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These are documents that you will be completing within your company to guide you through the production process</a:t>
            </a:r>
          </a:p>
          <a:p>
            <a:pPr lvl="1"/>
            <a:r>
              <a:rPr lang="en-US" dirty="0" smtClean="0"/>
              <a:t>Because they are mostly internal the format may vary wildly between companies or projects</a:t>
            </a:r>
          </a:p>
          <a:p>
            <a:r>
              <a:rPr lang="en-US" dirty="0" smtClean="0"/>
              <a:t>You will usually produce:</a:t>
            </a:r>
          </a:p>
          <a:p>
            <a:pPr lvl="1"/>
            <a:r>
              <a:rPr lang="en-US" dirty="0" smtClean="0"/>
              <a:t>One-Sheet</a:t>
            </a:r>
          </a:p>
          <a:p>
            <a:pPr lvl="1"/>
            <a:r>
              <a:rPr lang="en-US" dirty="0" smtClean="0"/>
              <a:t>Ten-Pager</a:t>
            </a:r>
          </a:p>
          <a:p>
            <a:pPr lvl="1"/>
            <a:r>
              <a:rPr lang="en-US" dirty="0" smtClean="0"/>
              <a:t>Beat Chart</a:t>
            </a:r>
          </a:p>
          <a:p>
            <a:pPr lvl="1"/>
            <a:r>
              <a:rPr lang="en-US" dirty="0" smtClean="0"/>
              <a:t>Game Design Document</a:t>
            </a:r>
          </a:p>
          <a:p>
            <a:r>
              <a:rPr lang="en-US" dirty="0" smtClean="0"/>
              <a:t>The goal in every instance is to improve communication across the development</a:t>
            </a:r>
            <a:endParaRPr lang="en-US" dirty="0"/>
          </a:p>
        </p:txBody>
      </p:sp>
    </p:spTree>
    <p:extLst>
      <p:ext uri="{BB962C8B-B14F-4D97-AF65-F5344CB8AC3E}">
        <p14:creationId xmlns:p14="http://schemas.microsoft.com/office/powerpoint/2010/main" val="2906425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One-Sheet</a:t>
            </a:r>
            <a:endParaRPr lang="en-US" dirty="0"/>
          </a:p>
        </p:txBody>
      </p:sp>
      <p:sp>
        <p:nvSpPr>
          <p:cNvPr id="3" name="Content Placeholder 2"/>
          <p:cNvSpPr>
            <a:spLocks noGrp="1"/>
          </p:cNvSpPr>
          <p:nvPr>
            <p:ph idx="1"/>
          </p:nvPr>
        </p:nvSpPr>
        <p:spPr/>
        <p:txBody>
          <a:bodyPr>
            <a:normAutofit lnSpcReduction="10000"/>
          </a:bodyPr>
          <a:lstStyle/>
          <a:p>
            <a:r>
              <a:rPr lang="en-US" dirty="0" smtClean="0"/>
              <a:t>A simple overview of your game that expresses the main points</a:t>
            </a:r>
          </a:p>
          <a:p>
            <a:pPr lvl="1"/>
            <a:r>
              <a:rPr lang="en-US" dirty="0" smtClean="0"/>
              <a:t>Title</a:t>
            </a:r>
          </a:p>
          <a:p>
            <a:pPr lvl="1"/>
            <a:r>
              <a:rPr lang="en-US" dirty="0" smtClean="0"/>
              <a:t>Intended System</a:t>
            </a:r>
          </a:p>
          <a:p>
            <a:pPr lvl="1"/>
            <a:r>
              <a:rPr lang="en-US" dirty="0" smtClean="0"/>
              <a:t>Target Age of Players</a:t>
            </a:r>
          </a:p>
          <a:p>
            <a:pPr lvl="1"/>
            <a:r>
              <a:rPr lang="en-US" dirty="0" smtClean="0"/>
              <a:t>Intended </a:t>
            </a:r>
            <a:r>
              <a:rPr lang="en-US" dirty="0" smtClean="0">
                <a:solidFill>
                  <a:srgbClr val="FF0000"/>
                </a:solidFill>
              </a:rPr>
              <a:t>ESRB Rating</a:t>
            </a:r>
          </a:p>
          <a:p>
            <a:pPr lvl="1"/>
            <a:r>
              <a:rPr lang="en-US" dirty="0" smtClean="0"/>
              <a:t>Distinct Modes of Gameplay</a:t>
            </a:r>
          </a:p>
          <a:p>
            <a:pPr lvl="1"/>
            <a:r>
              <a:rPr lang="en-US" dirty="0" smtClean="0"/>
              <a:t>Unique Selling Points (</a:t>
            </a:r>
            <a:r>
              <a:rPr lang="en-US" dirty="0" smtClean="0">
                <a:solidFill>
                  <a:srgbClr val="FF0000"/>
                </a:solidFill>
              </a:rPr>
              <a:t>USPs</a:t>
            </a:r>
            <a:r>
              <a:rPr lang="en-US" dirty="0" smtClean="0"/>
              <a:t>)</a:t>
            </a:r>
            <a:endParaRPr lang="en-US" dirty="0"/>
          </a:p>
          <a:p>
            <a:pPr lvl="1"/>
            <a:r>
              <a:rPr lang="en-US" dirty="0" err="1" smtClean="0"/>
              <a:t>Competitve</a:t>
            </a:r>
            <a:r>
              <a:rPr lang="en-US" dirty="0" smtClean="0"/>
              <a:t>  Products (</a:t>
            </a:r>
            <a:r>
              <a:rPr lang="en-US" dirty="0" smtClean="0">
                <a:solidFill>
                  <a:srgbClr val="FF0000"/>
                </a:solidFill>
              </a:rPr>
              <a:t>Comps</a:t>
            </a:r>
            <a:r>
              <a:rPr lang="en-US" dirty="0" smtClean="0"/>
              <a:t>)</a:t>
            </a:r>
          </a:p>
        </p:txBody>
      </p:sp>
    </p:spTree>
    <p:extLst>
      <p:ext uri="{BB962C8B-B14F-4D97-AF65-F5344CB8AC3E}">
        <p14:creationId xmlns:p14="http://schemas.microsoft.com/office/powerpoint/2010/main" val="34732129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Ten Pager</a:t>
            </a:r>
            <a:endParaRPr lang="en-US" dirty="0"/>
          </a:p>
        </p:txBody>
      </p:sp>
      <p:sp>
        <p:nvSpPr>
          <p:cNvPr id="3" name="Content Placeholder 2"/>
          <p:cNvSpPr>
            <a:spLocks noGrp="1"/>
          </p:cNvSpPr>
          <p:nvPr>
            <p:ph idx="1"/>
          </p:nvPr>
        </p:nvSpPr>
        <p:spPr/>
        <p:txBody>
          <a:bodyPr>
            <a:normAutofit lnSpcReduction="10000"/>
          </a:bodyPr>
          <a:lstStyle/>
          <a:p>
            <a:r>
              <a:rPr lang="en-US" dirty="0" smtClean="0"/>
              <a:t>Fleshes out important (but not ALL) details of your game</a:t>
            </a:r>
          </a:p>
          <a:p>
            <a:pPr lvl="1"/>
            <a:r>
              <a:rPr lang="en-US" dirty="0" smtClean="0"/>
              <a:t>A “broad stroke” design document</a:t>
            </a:r>
          </a:p>
          <a:p>
            <a:r>
              <a:rPr lang="en-US" dirty="0" smtClean="0"/>
              <a:t>It must be interesting since this is often what will get and keep your funding!</a:t>
            </a:r>
          </a:p>
          <a:p>
            <a:pPr lvl="1"/>
            <a:r>
              <a:rPr lang="en-US" dirty="0" smtClean="0"/>
              <a:t>Visuals &amp; charts that make sense</a:t>
            </a:r>
          </a:p>
          <a:p>
            <a:pPr lvl="1"/>
            <a:r>
              <a:rPr lang="en-US" dirty="0" smtClean="0"/>
              <a:t>Readability, grammar, and structure are important</a:t>
            </a:r>
          </a:p>
          <a:p>
            <a:r>
              <a:rPr lang="en-US" dirty="0" smtClean="0"/>
              <a:t>Leave them wanting to keep reading and hearing about your game</a:t>
            </a:r>
            <a:endParaRPr lang="en-US" dirty="0"/>
          </a:p>
        </p:txBody>
      </p:sp>
    </p:spTree>
    <p:extLst>
      <p:ext uri="{BB962C8B-B14F-4D97-AF65-F5344CB8AC3E}">
        <p14:creationId xmlns:p14="http://schemas.microsoft.com/office/powerpoint/2010/main" val="885783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Importance Of Audience</a:t>
            </a:r>
            <a:endParaRPr lang="en-US" dirty="0"/>
          </a:p>
        </p:txBody>
      </p:sp>
      <p:sp>
        <p:nvSpPr>
          <p:cNvPr id="3" name="Content Placeholder 2"/>
          <p:cNvSpPr>
            <a:spLocks noGrp="1"/>
          </p:cNvSpPr>
          <p:nvPr>
            <p:ph idx="1"/>
          </p:nvPr>
        </p:nvSpPr>
        <p:spPr/>
        <p:txBody>
          <a:bodyPr/>
          <a:lstStyle/>
          <a:p>
            <a:r>
              <a:rPr lang="en-US" dirty="0" smtClean="0"/>
              <a:t>Is Grand Theft Auto suitable for children ages 7 and under?</a:t>
            </a:r>
          </a:p>
          <a:p>
            <a:r>
              <a:rPr lang="en-US" dirty="0" smtClean="0"/>
              <a:t>Audience is just as important when writing documents as it is when crafting a game</a:t>
            </a:r>
          </a:p>
          <a:p>
            <a:r>
              <a:rPr lang="en-US" dirty="0" smtClean="0"/>
              <a:t>The details, style of writing, and structure of your paper depend highly upon who will be reading it at the end!</a:t>
            </a:r>
            <a:endParaRPr lang="en-US" dirty="0"/>
          </a:p>
        </p:txBody>
      </p:sp>
    </p:spTree>
    <p:extLst>
      <p:ext uri="{BB962C8B-B14F-4D97-AF65-F5344CB8AC3E}">
        <p14:creationId xmlns:p14="http://schemas.microsoft.com/office/powerpoint/2010/main" val="28865976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140919181"/>
              </p:ext>
            </p:extLst>
          </p:nvPr>
        </p:nvGraphicFramePr>
        <p:xfrm>
          <a:off x="457200" y="2057400"/>
          <a:ext cx="8229600" cy="212344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US" dirty="0" smtClean="0"/>
                        <a:t>Production Team</a:t>
                      </a:r>
                      <a:endParaRPr lang="en-US" dirty="0"/>
                    </a:p>
                  </a:txBody>
                  <a:tcPr/>
                </a:tc>
                <a:tc>
                  <a:txBody>
                    <a:bodyPr/>
                    <a:lstStyle/>
                    <a:p>
                      <a:r>
                        <a:rPr lang="en-US" dirty="0" smtClean="0"/>
                        <a:t>Marketing/Executives</a:t>
                      </a:r>
                      <a:endParaRPr lang="en-US" dirty="0"/>
                    </a:p>
                  </a:txBody>
                  <a:tcPr/>
                </a:tc>
              </a:tr>
              <a:tr h="370840">
                <a:tc>
                  <a:txBody>
                    <a:bodyPr/>
                    <a:lstStyle/>
                    <a:p>
                      <a:r>
                        <a:rPr lang="en-US" dirty="0" smtClean="0"/>
                        <a:t>Provide clear diagrams of gameplay</a:t>
                      </a:r>
                      <a:endParaRPr lang="en-US" dirty="0"/>
                    </a:p>
                  </a:txBody>
                  <a:tcPr/>
                </a:tc>
                <a:tc>
                  <a:txBody>
                    <a:bodyPr/>
                    <a:lstStyle/>
                    <a:p>
                      <a:r>
                        <a:rPr lang="en-US" dirty="0" smtClean="0"/>
                        <a:t>Show exciting</a:t>
                      </a:r>
                      <a:r>
                        <a:rPr lang="en-US" baseline="0" dirty="0" smtClean="0"/>
                        <a:t> conceptual images</a:t>
                      </a:r>
                      <a:endParaRPr lang="en-US" dirty="0"/>
                    </a:p>
                  </a:txBody>
                  <a:tcPr/>
                </a:tc>
              </a:tr>
              <a:tr h="370840">
                <a:tc>
                  <a:txBody>
                    <a:bodyPr/>
                    <a:lstStyle/>
                    <a:p>
                      <a:r>
                        <a:rPr lang="en-US" dirty="0" smtClean="0"/>
                        <a:t>Use short, punchy sentences</a:t>
                      </a:r>
                      <a:endParaRPr lang="en-US" dirty="0"/>
                    </a:p>
                  </a:txBody>
                  <a:tcPr/>
                </a:tc>
                <a:tc>
                  <a:txBody>
                    <a:bodyPr/>
                    <a:lstStyle/>
                    <a:p>
                      <a:r>
                        <a:rPr lang="en-US" dirty="0" smtClean="0"/>
                        <a:t>Text in bullet points </a:t>
                      </a:r>
                      <a:endParaRPr lang="en-US" dirty="0"/>
                    </a:p>
                  </a:txBody>
                  <a:tcPr/>
                </a:tc>
              </a:tr>
              <a:tr h="370840">
                <a:tc>
                  <a:txBody>
                    <a:bodyPr/>
                    <a:lstStyle/>
                    <a:p>
                      <a:r>
                        <a:rPr lang="en-US" dirty="0" smtClean="0"/>
                        <a:t>Use specific terminology</a:t>
                      </a:r>
                      <a:r>
                        <a:rPr lang="en-US" baseline="0" dirty="0" smtClean="0"/>
                        <a:t> for clear intent</a:t>
                      </a:r>
                      <a:endParaRPr lang="en-US" dirty="0"/>
                    </a:p>
                  </a:txBody>
                  <a:tcPr/>
                </a:tc>
                <a:tc>
                  <a:txBody>
                    <a:bodyPr/>
                    <a:lstStyle/>
                    <a:p>
                      <a:r>
                        <a:rPr lang="en-US" dirty="0" smtClean="0"/>
                        <a:t>Use vivid, descriptive examples</a:t>
                      </a:r>
                      <a:endParaRPr lang="en-US" dirty="0"/>
                    </a:p>
                  </a:txBody>
                  <a:tcPr/>
                </a:tc>
              </a:tr>
              <a:tr h="370840">
                <a:tc>
                  <a:txBody>
                    <a:bodyPr/>
                    <a:lstStyle/>
                    <a:p>
                      <a:r>
                        <a:rPr lang="en-US" dirty="0" smtClean="0"/>
                        <a:t>Compare gameplay</a:t>
                      </a:r>
                      <a:r>
                        <a:rPr lang="en-US" baseline="0" dirty="0" smtClean="0"/>
                        <a:t> to appropriate games</a:t>
                      </a:r>
                      <a:endParaRPr lang="en-US" dirty="0"/>
                    </a:p>
                  </a:txBody>
                  <a:tcPr/>
                </a:tc>
                <a:tc>
                  <a:txBody>
                    <a:bodyPr/>
                    <a:lstStyle/>
                    <a:p>
                      <a:r>
                        <a:rPr lang="en-US" dirty="0" smtClean="0"/>
                        <a:t>Use successful,</a:t>
                      </a:r>
                      <a:r>
                        <a:rPr lang="en-US" baseline="0" dirty="0" smtClean="0"/>
                        <a:t> modern games as comparative titles</a:t>
                      </a:r>
                      <a:endParaRPr lang="en-US" dirty="0"/>
                    </a:p>
                  </a:txBody>
                  <a:tcPr/>
                </a:tc>
              </a:tr>
            </a:tbl>
          </a:graphicData>
        </a:graphic>
      </p:graphicFrame>
    </p:spTree>
    <p:extLst>
      <p:ext uri="{BB962C8B-B14F-4D97-AF65-F5344CB8AC3E}">
        <p14:creationId xmlns:p14="http://schemas.microsoft.com/office/powerpoint/2010/main" val="3695117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Ten Pager Outline</a:t>
            </a:r>
            <a:endParaRPr lang="en-US" dirty="0"/>
          </a:p>
        </p:txBody>
      </p:sp>
      <p:sp>
        <p:nvSpPr>
          <p:cNvPr id="3" name="Content Placeholder 2"/>
          <p:cNvSpPr>
            <a:spLocks noGrp="1"/>
          </p:cNvSpPr>
          <p:nvPr>
            <p:ph idx="1"/>
          </p:nvPr>
        </p:nvSpPr>
        <p:spPr/>
        <p:txBody>
          <a:bodyPr/>
          <a:lstStyle/>
          <a:p>
            <a:r>
              <a:rPr lang="en-US" dirty="0" smtClean="0"/>
              <a:t>Game Title</a:t>
            </a:r>
          </a:p>
          <a:p>
            <a:r>
              <a:rPr lang="en-US" dirty="0" smtClean="0"/>
              <a:t>Intended Game Systems</a:t>
            </a:r>
          </a:p>
          <a:p>
            <a:r>
              <a:rPr lang="en-US" dirty="0" smtClean="0"/>
              <a:t>Intended ESRB Rating</a:t>
            </a:r>
          </a:p>
          <a:p>
            <a:r>
              <a:rPr lang="en-US" dirty="0" smtClean="0"/>
              <a:t>Projected Ship Date</a:t>
            </a:r>
          </a:p>
          <a:p>
            <a:r>
              <a:rPr lang="en-US" dirty="0" smtClean="0"/>
              <a:t>Game Logos</a:t>
            </a:r>
          </a:p>
          <a:p>
            <a:r>
              <a:rPr lang="en-US" dirty="0" smtClean="0"/>
              <a:t>Game Story Summary</a:t>
            </a:r>
          </a:p>
          <a:p>
            <a:r>
              <a:rPr lang="en-US" dirty="0" smtClean="0"/>
              <a:t>Game Flow</a:t>
            </a:r>
            <a:endParaRPr lang="en-US" dirty="0"/>
          </a:p>
        </p:txBody>
      </p:sp>
    </p:spTree>
    <p:extLst>
      <p:ext uri="{BB962C8B-B14F-4D97-AF65-F5344CB8AC3E}">
        <p14:creationId xmlns:p14="http://schemas.microsoft.com/office/powerpoint/2010/main" val="22509949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Game Flow Questions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Who are you playing?</a:t>
            </a:r>
          </a:p>
          <a:p>
            <a:r>
              <a:rPr lang="en-US" dirty="0" smtClean="0"/>
              <a:t>Camera angle?</a:t>
            </a:r>
          </a:p>
          <a:p>
            <a:r>
              <a:rPr lang="en-US" dirty="0" smtClean="0"/>
              <a:t>Genre of gameplay</a:t>
            </a:r>
          </a:p>
          <a:p>
            <a:r>
              <a:rPr lang="en-US" dirty="0" smtClean="0"/>
              <a:t>Picture of the locations</a:t>
            </a:r>
          </a:p>
          <a:p>
            <a:r>
              <a:rPr lang="en-US" dirty="0" smtClean="0"/>
              <a:t>Player’s goals?</a:t>
            </a:r>
          </a:p>
          <a:p>
            <a:r>
              <a:rPr lang="en-US" dirty="0" smtClean="0"/>
              <a:t>What are the challenges they facing? How they overcome them?</a:t>
            </a:r>
          </a:p>
          <a:p>
            <a:r>
              <a:rPr lang="en-US" dirty="0" smtClean="0"/>
              <a:t>Progression/Reward system? How does the player grow w/challenges?</a:t>
            </a:r>
          </a:p>
          <a:p>
            <a:r>
              <a:rPr lang="en-US" dirty="0" smtClean="0"/>
              <a:t>How does gameplay tie to the story?</a:t>
            </a:r>
          </a:p>
          <a:p>
            <a:r>
              <a:rPr lang="en-US" dirty="0" smtClean="0"/>
              <a:t>What is the victory condition? </a:t>
            </a:r>
            <a:endParaRPr lang="en-US" dirty="0"/>
          </a:p>
        </p:txBody>
      </p:sp>
    </p:spTree>
    <p:extLst>
      <p:ext uri="{BB962C8B-B14F-4D97-AF65-F5344CB8AC3E}">
        <p14:creationId xmlns:p14="http://schemas.microsoft.com/office/powerpoint/2010/main" val="1056660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a:t>
            </a:r>
            <a:endParaRPr lang="en-US" dirty="0"/>
          </a:p>
        </p:txBody>
      </p:sp>
      <p:sp>
        <p:nvSpPr>
          <p:cNvPr id="3" name="Content Placeholder 2"/>
          <p:cNvSpPr>
            <a:spLocks noGrp="1"/>
          </p:cNvSpPr>
          <p:nvPr>
            <p:ph idx="1"/>
          </p:nvPr>
        </p:nvSpPr>
        <p:spPr/>
        <p:txBody>
          <a:bodyPr>
            <a:normAutofit lnSpcReduction="10000"/>
          </a:bodyPr>
          <a:lstStyle/>
          <a:p>
            <a:r>
              <a:rPr lang="en-US" dirty="0" smtClean="0"/>
              <a:t>Page 3: Character</a:t>
            </a:r>
          </a:p>
          <a:p>
            <a:r>
              <a:rPr lang="en-US" dirty="0" smtClean="0"/>
              <a:t>Page 4: Gameplay</a:t>
            </a:r>
          </a:p>
          <a:p>
            <a:r>
              <a:rPr lang="en-US" dirty="0" smtClean="0"/>
              <a:t>Page 5: Game World</a:t>
            </a:r>
          </a:p>
          <a:p>
            <a:r>
              <a:rPr lang="en-US" dirty="0" smtClean="0"/>
              <a:t>Page 6: Game Experience (Gestalt)</a:t>
            </a:r>
          </a:p>
          <a:p>
            <a:r>
              <a:rPr lang="en-US" dirty="0" smtClean="0"/>
              <a:t>Page 7: Gameplay Mechanics</a:t>
            </a:r>
          </a:p>
          <a:p>
            <a:r>
              <a:rPr lang="en-US" dirty="0" smtClean="0"/>
              <a:t>Page 8: Baddies</a:t>
            </a:r>
          </a:p>
          <a:p>
            <a:r>
              <a:rPr lang="en-US" dirty="0" smtClean="0"/>
              <a:t>Page 9: </a:t>
            </a:r>
            <a:r>
              <a:rPr lang="en-US" dirty="0" err="1" smtClean="0"/>
              <a:t>Cutscenes</a:t>
            </a:r>
            <a:r>
              <a:rPr lang="en-US" dirty="0" smtClean="0"/>
              <a:t>?</a:t>
            </a:r>
          </a:p>
          <a:p>
            <a:r>
              <a:rPr lang="en-US" dirty="0" smtClean="0"/>
              <a:t>Page 10: Bonus Materials</a:t>
            </a:r>
            <a:endParaRPr lang="en-US" dirty="0"/>
          </a:p>
        </p:txBody>
      </p:sp>
    </p:spTree>
    <p:extLst>
      <p:ext uri="{BB962C8B-B14F-4D97-AF65-F5344CB8AC3E}">
        <p14:creationId xmlns:p14="http://schemas.microsoft.com/office/powerpoint/2010/main" val="20874848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Beat Chart</a:t>
            </a:r>
            <a:endParaRPr lang="en-US" dirty="0"/>
          </a:p>
        </p:txBody>
      </p:sp>
      <p:sp>
        <p:nvSpPr>
          <p:cNvPr id="3" name="Content Placeholder 2"/>
          <p:cNvSpPr>
            <a:spLocks noGrp="1"/>
          </p:cNvSpPr>
          <p:nvPr>
            <p:ph idx="1"/>
          </p:nvPr>
        </p:nvSpPr>
        <p:spPr>
          <a:xfrm>
            <a:off x="457200" y="1219200"/>
            <a:ext cx="8229600" cy="2362200"/>
          </a:xfrm>
        </p:spPr>
        <p:txBody>
          <a:bodyPr numCol="1">
            <a:noAutofit/>
          </a:bodyPr>
          <a:lstStyle/>
          <a:p>
            <a:r>
              <a:rPr lang="en-US" dirty="0" smtClean="0"/>
              <a:t>“Map” of the structure of your game</a:t>
            </a:r>
          </a:p>
          <a:p>
            <a:r>
              <a:rPr lang="en-US" dirty="0" smtClean="0"/>
              <a:t>Contains:</a:t>
            </a:r>
          </a:p>
        </p:txBody>
      </p:sp>
      <p:sp>
        <p:nvSpPr>
          <p:cNvPr id="4" name="Rectangle 3"/>
          <p:cNvSpPr/>
          <p:nvPr/>
        </p:nvSpPr>
        <p:spPr>
          <a:xfrm>
            <a:off x="152400" y="2209800"/>
            <a:ext cx="8763000" cy="5355312"/>
          </a:xfrm>
          <a:prstGeom prst="rect">
            <a:avLst/>
          </a:prstGeom>
        </p:spPr>
        <p:txBody>
          <a:bodyPr wrap="square" numCol="2">
            <a:spAutoFit/>
          </a:bodyPr>
          <a:lstStyle/>
          <a:p>
            <a:pPr marL="285750" indent="-285750">
              <a:buFont typeface="Arial" pitchFamily="34" charset="0"/>
              <a:buChar char="•"/>
            </a:pPr>
            <a:r>
              <a:rPr lang="en-US" sz="2400" dirty="0" smtClean="0"/>
              <a:t>Level/Environment Name</a:t>
            </a:r>
          </a:p>
          <a:p>
            <a:pPr marL="285750" indent="-285750">
              <a:buFont typeface="Arial" pitchFamily="34" charset="0"/>
              <a:buChar char="•"/>
            </a:pPr>
            <a:r>
              <a:rPr lang="en-US" sz="2400" dirty="0" smtClean="0"/>
              <a:t>File Name (level/environment designation)</a:t>
            </a:r>
          </a:p>
          <a:p>
            <a:pPr marL="285750" indent="-285750">
              <a:buFont typeface="Arial" pitchFamily="34" charset="0"/>
              <a:buChar char="•"/>
            </a:pPr>
            <a:r>
              <a:rPr lang="en-US" sz="2400" dirty="0" smtClean="0"/>
              <a:t>Time of Day (context of game)</a:t>
            </a:r>
          </a:p>
          <a:p>
            <a:pPr marL="285750" indent="-285750">
              <a:buFont typeface="Arial" pitchFamily="34" charset="0"/>
              <a:buChar char="•"/>
            </a:pPr>
            <a:r>
              <a:rPr lang="en-US" sz="2400" dirty="0" smtClean="0"/>
              <a:t>Story elements for level</a:t>
            </a:r>
          </a:p>
          <a:p>
            <a:pPr marL="285750" indent="-285750">
              <a:buFont typeface="Arial" pitchFamily="34" charset="0"/>
              <a:buChar char="•"/>
            </a:pPr>
            <a:r>
              <a:rPr lang="en-US" sz="2400" dirty="0" smtClean="0"/>
              <a:t>Progression: gameplay focus of the level</a:t>
            </a:r>
          </a:p>
          <a:p>
            <a:pPr marL="285750" indent="-285750">
              <a:buFont typeface="Arial" pitchFamily="34" charset="0"/>
              <a:buChar char="•"/>
            </a:pPr>
            <a:r>
              <a:rPr lang="en-US" sz="2400" dirty="0" smtClean="0"/>
              <a:t>Estimated Time to Play</a:t>
            </a:r>
          </a:p>
          <a:p>
            <a:pPr marL="285750" indent="-285750">
              <a:buFont typeface="Arial" pitchFamily="34" charset="0"/>
              <a:buChar char="•"/>
            </a:pPr>
            <a:r>
              <a:rPr lang="en-US" sz="2400" dirty="0" smtClean="0"/>
              <a:t>Color Scheme of level</a:t>
            </a:r>
          </a:p>
          <a:p>
            <a:pPr marL="285750" indent="-285750">
              <a:buFont typeface="Arial" pitchFamily="34" charset="0"/>
              <a:buChar char="•"/>
            </a:pPr>
            <a:r>
              <a:rPr lang="en-US" sz="2400" dirty="0" smtClean="0"/>
              <a:t>Enemies/bosses introduced and used</a:t>
            </a:r>
            <a:endParaRPr lang="en-US" dirty="0"/>
          </a:p>
          <a:p>
            <a:pPr marL="285750" indent="-285750">
              <a:buFont typeface="Arial" pitchFamily="34" charset="0"/>
              <a:buChar char="•"/>
            </a:pPr>
            <a:r>
              <a:rPr lang="en-US" sz="2400" dirty="0" smtClean="0"/>
              <a:t>Mechanics introduced and uses</a:t>
            </a:r>
          </a:p>
          <a:p>
            <a:pPr marL="285750" indent="-285750">
              <a:buFont typeface="Arial" pitchFamily="34" charset="0"/>
              <a:buChar char="•"/>
            </a:pPr>
            <a:endParaRPr lang="en-US" sz="2400" dirty="0" smtClean="0"/>
          </a:p>
          <a:p>
            <a:pPr marL="285750" indent="-285750">
              <a:buFont typeface="Arial" pitchFamily="34" charset="0"/>
              <a:buChar char="•"/>
            </a:pPr>
            <a:endParaRPr lang="en-US" sz="2400" dirty="0"/>
          </a:p>
          <a:p>
            <a:pPr marL="285750" indent="-285750">
              <a:buFont typeface="Arial" pitchFamily="34" charset="0"/>
              <a:buChar char="•"/>
            </a:pPr>
            <a:r>
              <a:rPr lang="en-US" sz="2400" dirty="0" smtClean="0"/>
              <a:t>Hazard introduced and used</a:t>
            </a:r>
          </a:p>
          <a:p>
            <a:pPr marL="285750" indent="-285750">
              <a:buFont typeface="Arial" pitchFamily="34" charset="0"/>
              <a:buChar char="•"/>
            </a:pPr>
            <a:r>
              <a:rPr lang="en-US" sz="2400" dirty="0" smtClean="0"/>
              <a:t>Power-ups introduced and used</a:t>
            </a:r>
          </a:p>
          <a:p>
            <a:pPr marL="285750" indent="-285750">
              <a:buFont typeface="Arial" pitchFamily="34" charset="0"/>
              <a:buChar char="•"/>
            </a:pPr>
            <a:r>
              <a:rPr lang="en-US" sz="2400" dirty="0" smtClean="0"/>
              <a:t>New abilities, weapons, or gear introduced/used</a:t>
            </a:r>
          </a:p>
          <a:p>
            <a:pPr marL="285750" indent="-285750">
              <a:buFont typeface="Arial" pitchFamily="34" charset="0"/>
              <a:buChar char="•"/>
            </a:pPr>
            <a:r>
              <a:rPr lang="en-US" sz="2400" dirty="0" smtClean="0"/>
              <a:t>Treasure amount and type</a:t>
            </a:r>
          </a:p>
          <a:p>
            <a:pPr marL="285750" indent="-285750">
              <a:buFont typeface="Arial" pitchFamily="34" charset="0"/>
              <a:buChar char="•"/>
            </a:pPr>
            <a:r>
              <a:rPr lang="en-US" sz="2400" dirty="0" smtClean="0"/>
              <a:t>Bonus material found in level</a:t>
            </a:r>
          </a:p>
          <a:p>
            <a:pPr marL="285750" indent="-285750">
              <a:buFont typeface="Arial" pitchFamily="34" charset="0"/>
              <a:buChar char="•"/>
            </a:pPr>
            <a:r>
              <a:rPr lang="en-US" sz="2400" dirty="0" smtClean="0"/>
              <a:t>Music tracks to be used</a:t>
            </a:r>
          </a:p>
        </p:txBody>
      </p:sp>
    </p:spTree>
    <p:extLst>
      <p:ext uri="{BB962C8B-B14F-4D97-AF65-F5344CB8AC3E}">
        <p14:creationId xmlns:p14="http://schemas.microsoft.com/office/powerpoint/2010/main" val="20752368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Game Design Document (GDD)</a:t>
            </a:r>
            <a:endParaRPr lang="en-US" dirty="0"/>
          </a:p>
        </p:txBody>
      </p:sp>
      <p:sp>
        <p:nvSpPr>
          <p:cNvPr id="3" name="Content Placeholder 2"/>
          <p:cNvSpPr>
            <a:spLocks noGrp="1"/>
          </p:cNvSpPr>
          <p:nvPr>
            <p:ph idx="1"/>
          </p:nvPr>
        </p:nvSpPr>
        <p:spPr/>
        <p:txBody>
          <a:bodyPr/>
          <a:lstStyle/>
          <a:p>
            <a:r>
              <a:rPr lang="en-US" dirty="0" smtClean="0"/>
              <a:t>The sum total of all the work that you have done previously</a:t>
            </a:r>
          </a:p>
          <a:p>
            <a:r>
              <a:rPr lang="en-US" dirty="0" smtClean="0"/>
              <a:t>It should be clear, well-written, and fairly comprehensive</a:t>
            </a:r>
          </a:p>
          <a:p>
            <a:r>
              <a:rPr lang="en-US" dirty="0" smtClean="0"/>
              <a:t>The document is not the goal in and of itself</a:t>
            </a:r>
          </a:p>
          <a:p>
            <a:pPr lvl="1"/>
            <a:r>
              <a:rPr lang="en-US" dirty="0" smtClean="0"/>
              <a:t>What is the goal?</a:t>
            </a:r>
            <a:endParaRPr lang="en-US" dirty="0"/>
          </a:p>
        </p:txBody>
      </p:sp>
    </p:spTree>
    <p:extLst>
      <p:ext uri="{BB962C8B-B14F-4D97-AF65-F5344CB8AC3E}">
        <p14:creationId xmlns:p14="http://schemas.microsoft.com/office/powerpoint/2010/main" val="1136958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External Documents</a:t>
            </a:r>
            <a:endParaRPr lang="en-US" dirty="0"/>
          </a:p>
        </p:txBody>
      </p:sp>
      <p:sp>
        <p:nvSpPr>
          <p:cNvPr id="3" name="Content Placeholder 2"/>
          <p:cNvSpPr>
            <a:spLocks noGrp="1"/>
          </p:cNvSpPr>
          <p:nvPr>
            <p:ph idx="1"/>
          </p:nvPr>
        </p:nvSpPr>
        <p:spPr/>
        <p:txBody>
          <a:bodyPr/>
          <a:lstStyle/>
          <a:p>
            <a:r>
              <a:rPr lang="en-US" dirty="0" smtClean="0"/>
              <a:t>These are usually the first set of documents you need… because to even exist as a game company you should have developed some of them.</a:t>
            </a:r>
          </a:p>
          <a:p>
            <a:r>
              <a:rPr lang="en-US" dirty="0" smtClean="0"/>
              <a:t>There are several important steps to complete before you begin development of any software</a:t>
            </a:r>
            <a:endParaRPr lang="en-US" dirty="0"/>
          </a:p>
        </p:txBody>
      </p:sp>
    </p:spTree>
    <p:extLst>
      <p:ext uri="{BB962C8B-B14F-4D97-AF65-F5344CB8AC3E}">
        <p14:creationId xmlns:p14="http://schemas.microsoft.com/office/powerpoint/2010/main" val="24986227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Game Bible</a:t>
            </a:r>
            <a:endParaRPr lang="en-US" dirty="0"/>
          </a:p>
        </p:txBody>
      </p:sp>
      <p:sp>
        <p:nvSpPr>
          <p:cNvPr id="3" name="Content Placeholder 2"/>
          <p:cNvSpPr>
            <a:spLocks noGrp="1"/>
          </p:cNvSpPr>
          <p:nvPr>
            <p:ph idx="1"/>
          </p:nvPr>
        </p:nvSpPr>
        <p:spPr/>
        <p:txBody>
          <a:bodyPr/>
          <a:lstStyle/>
          <a:p>
            <a:r>
              <a:rPr lang="en-US" dirty="0" smtClean="0"/>
              <a:t>What is a game bible and how does it differ from a GDD?</a:t>
            </a:r>
          </a:p>
          <a:p>
            <a:pPr lvl="1"/>
            <a:r>
              <a:rPr lang="en-US" dirty="0" smtClean="0"/>
              <a:t>The bible emphasizes the rules of the world and the background and relationships of the characters</a:t>
            </a:r>
          </a:p>
          <a:p>
            <a:r>
              <a:rPr lang="en-US" dirty="0" smtClean="0"/>
              <a:t>The GDD should contain all the gameplay related aspects not the story world details. </a:t>
            </a:r>
            <a:endParaRPr lang="en-US" dirty="0"/>
          </a:p>
        </p:txBody>
      </p:sp>
    </p:spTree>
    <p:extLst>
      <p:ext uri="{BB962C8B-B14F-4D97-AF65-F5344CB8AC3E}">
        <p14:creationId xmlns:p14="http://schemas.microsoft.com/office/powerpoint/2010/main" val="7949140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GDD Techniques</a:t>
            </a:r>
            <a:endParaRPr lang="en-US" dirty="0"/>
          </a:p>
        </p:txBody>
      </p:sp>
      <p:sp>
        <p:nvSpPr>
          <p:cNvPr id="3" name="Content Placeholder 2"/>
          <p:cNvSpPr>
            <a:spLocks noGrp="1"/>
          </p:cNvSpPr>
          <p:nvPr>
            <p:ph idx="1"/>
          </p:nvPr>
        </p:nvSpPr>
        <p:spPr/>
        <p:txBody>
          <a:bodyPr/>
          <a:lstStyle/>
          <a:p>
            <a:r>
              <a:rPr lang="en-US" dirty="0" smtClean="0"/>
              <a:t>#1 Rule: Make sure your points are clearly communicated.</a:t>
            </a:r>
          </a:p>
          <a:p>
            <a:r>
              <a:rPr lang="en-US" dirty="0" smtClean="0"/>
              <a:t>Many ways to do this:</a:t>
            </a:r>
          </a:p>
          <a:p>
            <a:pPr lvl="1"/>
            <a:r>
              <a:rPr lang="en-US" dirty="0" smtClean="0"/>
              <a:t>Storyboards</a:t>
            </a:r>
          </a:p>
          <a:p>
            <a:pPr lvl="1"/>
            <a:r>
              <a:rPr lang="en-US" dirty="0" smtClean="0"/>
              <a:t>Diagrams</a:t>
            </a:r>
          </a:p>
          <a:p>
            <a:pPr lvl="1"/>
            <a:r>
              <a:rPr lang="en-US" dirty="0" err="1" smtClean="0"/>
              <a:t>Animatics</a:t>
            </a:r>
            <a:endParaRPr lang="en-US" dirty="0" smtClean="0"/>
          </a:p>
          <a:p>
            <a:pPr lvl="1"/>
            <a:r>
              <a:rPr lang="en-US" dirty="0" smtClean="0"/>
              <a:t>Beat chart</a:t>
            </a:r>
          </a:p>
          <a:p>
            <a:pPr lvl="1"/>
            <a:r>
              <a:rPr lang="en-US" dirty="0" smtClean="0"/>
              <a:t>Team wiki</a:t>
            </a:r>
            <a:endParaRPr lang="en-US" dirty="0"/>
          </a:p>
        </p:txBody>
      </p:sp>
    </p:spTree>
    <p:extLst>
      <p:ext uri="{BB962C8B-B14F-4D97-AF65-F5344CB8AC3E}">
        <p14:creationId xmlns:p14="http://schemas.microsoft.com/office/powerpoint/2010/main" val="19332719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Templates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There are many, many different templates available</a:t>
            </a:r>
          </a:p>
          <a:p>
            <a:pPr lvl="1"/>
            <a:r>
              <a:rPr lang="en-US" dirty="0" smtClean="0"/>
              <a:t>Level Up! By Scott Rogers offers templates for each document as supplemental material</a:t>
            </a:r>
            <a:endParaRPr lang="en-US" dirty="0" smtClean="0"/>
          </a:p>
          <a:p>
            <a:r>
              <a:rPr lang="en-US" dirty="0" smtClean="0"/>
              <a:t>Here are a few others:</a:t>
            </a:r>
          </a:p>
          <a:p>
            <a:pPr lvl="1"/>
            <a:r>
              <a:rPr lang="en-US" dirty="0" smtClean="0">
                <a:hlinkClick r:id="rId2"/>
              </a:rPr>
              <a:t>http://digitalworlds.wetpaint.com/page/Example+Blank+Design+Document</a:t>
            </a:r>
            <a:endParaRPr lang="en-US" dirty="0" smtClean="0"/>
          </a:p>
          <a:p>
            <a:pPr lvl="1"/>
            <a:r>
              <a:rPr lang="en-US" dirty="0" smtClean="0">
                <a:hlinkClick r:id="rId3"/>
              </a:rPr>
              <a:t>http://bbrathwaite.wordpress.com/2008/11/30/creating-a-game-design-document/</a:t>
            </a:r>
            <a:endParaRPr lang="en-US" dirty="0" smtClean="0"/>
          </a:p>
          <a:p>
            <a:pPr lvl="1"/>
            <a:r>
              <a:rPr lang="en-US" dirty="0" smtClean="0">
                <a:hlinkClick r:id="rId4"/>
              </a:rPr>
              <a:t>http://www.runawaystudios.com/articles/chris_taylor_gdd.asp</a:t>
            </a:r>
            <a:endParaRPr lang="en-US" dirty="0" smtClean="0"/>
          </a:p>
          <a:p>
            <a:r>
              <a:rPr lang="en-US" dirty="0" smtClean="0">
                <a:solidFill>
                  <a:srgbClr val="FF0000"/>
                </a:solidFill>
              </a:rPr>
              <a:t>Please don’t use: </a:t>
            </a:r>
            <a:r>
              <a:rPr lang="en-US" dirty="0" smtClean="0">
                <a:solidFill>
                  <a:srgbClr val="FF0000"/>
                </a:solidFill>
                <a:hlinkClick r:id="rId5"/>
              </a:rPr>
              <a:t>the Baldwin Design Doc</a:t>
            </a:r>
            <a:endParaRPr lang="en-US" dirty="0">
              <a:solidFill>
                <a:srgbClr val="FF0000"/>
              </a:solidFill>
            </a:endParaRPr>
          </a:p>
        </p:txBody>
      </p:sp>
    </p:spTree>
    <p:extLst>
      <p:ext uri="{BB962C8B-B14F-4D97-AF65-F5344CB8AC3E}">
        <p14:creationId xmlns:p14="http://schemas.microsoft.com/office/powerpoint/2010/main" val="1033229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Creating a legal business entity</a:t>
            </a:r>
          </a:p>
          <a:p>
            <a:r>
              <a:rPr lang="en-US" dirty="0" smtClean="0"/>
              <a:t>Determining your core business owners</a:t>
            </a:r>
          </a:p>
          <a:p>
            <a:r>
              <a:rPr lang="en-US" dirty="0" smtClean="0"/>
              <a:t>Creating legal documentation</a:t>
            </a:r>
          </a:p>
          <a:p>
            <a:r>
              <a:rPr lang="en-US" dirty="0" smtClean="0"/>
              <a:t>Creating organizational rules/bylaws</a:t>
            </a:r>
          </a:p>
          <a:p>
            <a:r>
              <a:rPr lang="en-US" dirty="0" smtClean="0"/>
              <a:t>Getting office space</a:t>
            </a:r>
          </a:p>
          <a:p>
            <a:r>
              <a:rPr lang="en-US" dirty="0" smtClean="0"/>
              <a:t>Purchasing office equipment</a:t>
            </a:r>
          </a:p>
          <a:p>
            <a:r>
              <a:rPr lang="en-US" dirty="0" smtClean="0"/>
              <a:t>Setting up your project management tools</a:t>
            </a:r>
          </a:p>
          <a:p>
            <a:r>
              <a:rPr lang="en-US" dirty="0" smtClean="0"/>
              <a:t>Hiring staff</a:t>
            </a:r>
          </a:p>
          <a:p>
            <a:r>
              <a:rPr lang="en-US" dirty="0" smtClean="0"/>
              <a:t>Building your vendor/contractor/publishers/distributor relationships</a:t>
            </a:r>
          </a:p>
          <a:p>
            <a:r>
              <a:rPr lang="en-US" dirty="0" smtClean="0"/>
              <a:t>Acquiring development hardware and software</a:t>
            </a:r>
          </a:p>
          <a:p>
            <a:r>
              <a:rPr lang="en-US" dirty="0" smtClean="0"/>
              <a:t>Product and market analysis</a:t>
            </a:r>
          </a:p>
          <a:p>
            <a:r>
              <a:rPr lang="en-US" dirty="0" smtClean="0"/>
              <a:t>Raising capital</a:t>
            </a:r>
          </a:p>
          <a:p>
            <a:r>
              <a:rPr lang="en-US" dirty="0" smtClean="0"/>
              <a:t>Creating your product/service/etc.</a:t>
            </a:r>
            <a:endParaRPr lang="en-US" dirty="0"/>
          </a:p>
        </p:txBody>
      </p:sp>
    </p:spTree>
    <p:extLst>
      <p:ext uri="{BB962C8B-B14F-4D97-AF65-F5344CB8AC3E}">
        <p14:creationId xmlns:p14="http://schemas.microsoft.com/office/powerpoint/2010/main" val="13865998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1</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Communication is the single most important thing to do at the start of the business development process</a:t>
            </a:r>
          </a:p>
          <a:p>
            <a:r>
              <a:rPr lang="en-US" dirty="0" smtClean="0"/>
              <a:t>Ask yourself and your team:</a:t>
            </a:r>
          </a:p>
          <a:p>
            <a:pPr lvl="1"/>
            <a:r>
              <a:rPr lang="en-US" dirty="0" smtClean="0"/>
              <a:t>Why do I want to start a company?</a:t>
            </a:r>
          </a:p>
          <a:p>
            <a:pPr lvl="1"/>
            <a:r>
              <a:rPr lang="en-US" dirty="0" smtClean="0"/>
              <a:t>What kind of company should it be?</a:t>
            </a:r>
          </a:p>
          <a:p>
            <a:pPr lvl="1"/>
            <a:r>
              <a:rPr lang="en-US" dirty="0" smtClean="0"/>
              <a:t>Who will be involved in the company and how?</a:t>
            </a:r>
          </a:p>
          <a:p>
            <a:pPr lvl="1"/>
            <a:r>
              <a:rPr lang="en-US" dirty="0" smtClean="0"/>
              <a:t>Who is in charge of the company?</a:t>
            </a:r>
          </a:p>
          <a:p>
            <a:pPr lvl="1"/>
            <a:r>
              <a:rPr lang="en-US" dirty="0" smtClean="0"/>
              <a:t>How are you going to fund the company?</a:t>
            </a:r>
          </a:p>
          <a:p>
            <a:pPr lvl="1"/>
            <a:r>
              <a:rPr lang="en-US" dirty="0" smtClean="0"/>
              <a:t>What is your exit strategy?</a:t>
            </a:r>
          </a:p>
        </p:txBody>
      </p:sp>
    </p:spTree>
    <p:extLst>
      <p:ext uri="{BB962C8B-B14F-4D97-AF65-F5344CB8AC3E}">
        <p14:creationId xmlns:p14="http://schemas.microsoft.com/office/powerpoint/2010/main" val="9219469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2</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Background research is the second important step</a:t>
            </a:r>
          </a:p>
          <a:p>
            <a:pPr lvl="1"/>
            <a:r>
              <a:rPr lang="en-US" dirty="0" smtClean="0"/>
              <a:t>You should have a good idea of the process that you will need to go through</a:t>
            </a:r>
          </a:p>
          <a:p>
            <a:pPr lvl="1"/>
            <a:r>
              <a:rPr lang="en-US" dirty="0" smtClean="0"/>
              <a:t>This includes have the basics or drafts of the forms and information you will need</a:t>
            </a:r>
          </a:p>
          <a:p>
            <a:r>
              <a:rPr lang="en-US" dirty="0" smtClean="0"/>
              <a:t>Places to go:</a:t>
            </a:r>
          </a:p>
          <a:p>
            <a:pPr lvl="1"/>
            <a:r>
              <a:rPr lang="en-US" dirty="0" smtClean="0">
                <a:hlinkClick r:id="rId2"/>
              </a:rPr>
              <a:t>http://www.sba.gov/category/navigation-structure/starting-managing-business/starting-business</a:t>
            </a:r>
            <a:endParaRPr lang="en-US" dirty="0" smtClean="0"/>
          </a:p>
          <a:p>
            <a:pPr lvl="1"/>
            <a:r>
              <a:rPr lang="en-US" dirty="0" smtClean="0">
                <a:hlinkClick r:id="rId3"/>
              </a:rPr>
              <a:t>http://www.irs.gov/Businesses/Small-Businesses-&amp;-Self-Employed/Starting-a-Business</a:t>
            </a:r>
            <a:endParaRPr lang="en-US" dirty="0" smtClean="0"/>
          </a:p>
          <a:p>
            <a:pPr lvl="1"/>
            <a:r>
              <a:rPr lang="en-US" dirty="0" smtClean="0"/>
              <a:t>Local Chamber of Commerce or regional development agency</a:t>
            </a:r>
            <a:endParaRPr lang="en-US" dirty="0"/>
          </a:p>
        </p:txBody>
      </p:sp>
    </p:spTree>
    <p:extLst>
      <p:ext uri="{BB962C8B-B14F-4D97-AF65-F5344CB8AC3E}">
        <p14:creationId xmlns:p14="http://schemas.microsoft.com/office/powerpoint/2010/main" val="23308527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Companies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third step is determining what type of company you want to form</a:t>
            </a:r>
          </a:p>
          <a:p>
            <a:r>
              <a:rPr lang="en-US" dirty="0" smtClean="0"/>
              <a:t>There are several basic organizations:</a:t>
            </a:r>
          </a:p>
          <a:p>
            <a:pPr lvl="1"/>
            <a:r>
              <a:rPr lang="en-US" dirty="0" smtClean="0"/>
              <a:t>Sole proprietorship, partnership, limited liability company (LLC), S corporation, C corporation</a:t>
            </a:r>
          </a:p>
          <a:p>
            <a:r>
              <a:rPr lang="en-US" dirty="0" smtClean="0"/>
              <a:t>All of them require registering at the state and federal levels and have a (varying) amount of legal documentation that accompany them</a:t>
            </a:r>
          </a:p>
          <a:p>
            <a:pPr lvl="1"/>
            <a:r>
              <a:rPr lang="en-US" dirty="0" smtClean="0"/>
              <a:t>This is super important for taxation and a good time to consult a lawyer</a:t>
            </a:r>
          </a:p>
        </p:txBody>
      </p:sp>
    </p:spTree>
    <p:extLst>
      <p:ext uri="{BB962C8B-B14F-4D97-AF65-F5344CB8AC3E}">
        <p14:creationId xmlns:p14="http://schemas.microsoft.com/office/powerpoint/2010/main" val="3728020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External Formation Documents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Buy/Sell Share Agreement – details what happens if someone dies/is fired/wants out. Meant to protect everyone involved (and their personal interests)</a:t>
            </a:r>
          </a:p>
          <a:p>
            <a:r>
              <a:rPr lang="en-US" dirty="0" smtClean="0"/>
              <a:t>Business formation documentation:</a:t>
            </a:r>
          </a:p>
          <a:p>
            <a:pPr lvl="1"/>
            <a:r>
              <a:rPr lang="en-US" dirty="0" smtClean="0"/>
              <a:t>Federal Tax Identification Number</a:t>
            </a:r>
          </a:p>
          <a:p>
            <a:pPr lvl="1"/>
            <a:r>
              <a:rPr lang="en-US" dirty="0" smtClean="0"/>
              <a:t>State Comptroller Registration</a:t>
            </a:r>
          </a:p>
          <a:p>
            <a:pPr lvl="1"/>
            <a:r>
              <a:rPr lang="en-US" dirty="0" smtClean="0"/>
              <a:t>Franchise Tax Registration</a:t>
            </a:r>
          </a:p>
          <a:p>
            <a:pPr lvl="1"/>
            <a:r>
              <a:rPr lang="en-US" dirty="0" smtClean="0"/>
              <a:t>Articles of Incorporation</a:t>
            </a:r>
          </a:p>
          <a:p>
            <a:pPr lvl="1"/>
            <a:r>
              <a:rPr lang="en-US" dirty="0" smtClean="0"/>
              <a:t>Operating Agreement/Bylaws</a:t>
            </a:r>
          </a:p>
          <a:p>
            <a:endParaRPr lang="en-US" dirty="0"/>
          </a:p>
        </p:txBody>
      </p:sp>
    </p:spTree>
    <p:extLst>
      <p:ext uri="{BB962C8B-B14F-4D97-AF65-F5344CB8AC3E}">
        <p14:creationId xmlns:p14="http://schemas.microsoft.com/office/powerpoint/2010/main" val="21355596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Taxes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reason you have to register primarily stems from everyone else needing to be able to take some of your money</a:t>
            </a:r>
          </a:p>
          <a:p>
            <a:r>
              <a:rPr lang="en-US" dirty="0" smtClean="0"/>
              <a:t>Understanding how, where, and why that money is disappearing is important</a:t>
            </a:r>
          </a:p>
          <a:p>
            <a:r>
              <a:rPr lang="en-US" dirty="0" smtClean="0"/>
              <a:t>To handle taxes:</a:t>
            </a:r>
          </a:p>
          <a:p>
            <a:pPr lvl="1"/>
            <a:r>
              <a:rPr lang="en-US" dirty="0" smtClean="0"/>
              <a:t>Register for an Employer Identification Number</a:t>
            </a:r>
          </a:p>
          <a:p>
            <a:pPr lvl="1"/>
            <a:r>
              <a:rPr lang="en-US" dirty="0" smtClean="0"/>
              <a:t>Understand what you (as a company) are responsible for when dealing with employees</a:t>
            </a:r>
          </a:p>
          <a:p>
            <a:pPr lvl="1"/>
            <a:r>
              <a:rPr lang="en-US" dirty="0" smtClean="0"/>
              <a:t>There are a host of additional regulations related to protection of employees: OSHA, unions, </a:t>
            </a:r>
            <a:r>
              <a:rPr lang="en-US" dirty="0" err="1" smtClean="0"/>
              <a:t>etc</a:t>
            </a:r>
            <a:endParaRPr lang="en-US" dirty="0"/>
          </a:p>
        </p:txBody>
      </p:sp>
    </p:spTree>
    <p:extLst>
      <p:ext uri="{BB962C8B-B14F-4D97-AF65-F5344CB8AC3E}">
        <p14:creationId xmlns:p14="http://schemas.microsoft.com/office/powerpoint/2010/main" val="22541829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TotalTime>
  <Words>1747</Words>
  <Application>Microsoft Office PowerPoint</Application>
  <PresentationFormat>On-screen Show (4:3)</PresentationFormat>
  <Paragraphs>229</Paragraphs>
  <Slides>32</Slides>
  <Notes>1</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Documentation</vt:lpstr>
      <vt:lpstr>Documenting</vt:lpstr>
      <vt:lpstr>External Documents</vt:lpstr>
      <vt:lpstr>Steps</vt:lpstr>
      <vt:lpstr>Step 1</vt:lpstr>
      <vt:lpstr>Step 2</vt:lpstr>
      <vt:lpstr>Types of Companies</vt:lpstr>
      <vt:lpstr>External Formation Documents</vt:lpstr>
      <vt:lpstr>Taxes</vt:lpstr>
      <vt:lpstr>Bureaucracy</vt:lpstr>
      <vt:lpstr>Bureaucracy</vt:lpstr>
      <vt:lpstr>Human Resources</vt:lpstr>
      <vt:lpstr>HR and Bureaucracy</vt:lpstr>
      <vt:lpstr>Internal Documents</vt:lpstr>
      <vt:lpstr>Hierarchy</vt:lpstr>
      <vt:lpstr>PowerPoint Presentation</vt:lpstr>
      <vt:lpstr>Accounting</vt:lpstr>
      <vt:lpstr>Receipts</vt:lpstr>
      <vt:lpstr>Game Development/Distribution Agreement</vt:lpstr>
      <vt:lpstr>In-house Documents</vt:lpstr>
      <vt:lpstr>One-Sheet</vt:lpstr>
      <vt:lpstr>Ten Pager</vt:lpstr>
      <vt:lpstr>The Importance Of Audience</vt:lpstr>
      <vt:lpstr>PowerPoint Presentation</vt:lpstr>
      <vt:lpstr>Ten Pager Outline</vt:lpstr>
      <vt:lpstr>Game Flow Questions</vt:lpstr>
      <vt:lpstr>Structure</vt:lpstr>
      <vt:lpstr>Beat Chart</vt:lpstr>
      <vt:lpstr>Game Design Document (GDD)</vt:lpstr>
      <vt:lpstr>Game Bible</vt:lpstr>
      <vt:lpstr>GDD Techniques</vt:lpstr>
      <vt:lpstr>Templates</vt:lpstr>
    </vt:vector>
  </TitlesOfParts>
  <Company>University of Baltimore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Documentation</dc:title>
  <dc:creator>Bridget Blodgett</dc:creator>
  <cp:lastModifiedBy>Bridget Blodgett</cp:lastModifiedBy>
  <cp:revision>9</cp:revision>
  <dcterms:created xsi:type="dcterms:W3CDTF">2013-02-12T19:57:17Z</dcterms:created>
  <dcterms:modified xsi:type="dcterms:W3CDTF">2013-02-12T21:38:18Z</dcterms:modified>
</cp:coreProperties>
</file>