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58" r:id="rId15"/>
    <p:sldId id="270" r:id="rId16"/>
    <p:sldId id="271" r:id="rId17"/>
    <p:sldId id="272" r:id="rId18"/>
    <p:sldId id="273" r:id="rId19"/>
    <p:sldId id="274" r:id="rId20"/>
    <p:sldId id="278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7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92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4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1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1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5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0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77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8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11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8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AD6CC-8144-48C1-811F-18B34CE03246}" type="datetimeFigureOut">
              <a:rPr lang="en-US" smtClean="0"/>
              <a:t>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82227-D21F-4F5B-BBB0-2BFDF930B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9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master/text-level-semantics.html" TargetMode="External"/><Relationship Id="rId2" Type="http://schemas.openxmlformats.org/officeDocument/2006/relationships/hyperlink" Target="http://www.w3.org/html/wg/drafts/html/master/dom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w3.org/html/wg/drafts/html/master/infrastructure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HTML5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IDIA 619</a:t>
            </a:r>
          </a:p>
          <a:p>
            <a:r>
              <a:rPr lang="en-US" dirty="0" smtClean="0"/>
              <a:t>Spring 2013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653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This DOM tree can be manipulated from scripts in the page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2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form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="main"&gt;    	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Result: &lt;</a:t>
            </a:r>
            <a:r>
              <a:rPr lang="en-US" sz="22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output</a:t>
            </a: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="result"&gt;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&lt;/output&gt;   	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22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script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	</a:t>
            </a: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document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2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forms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.ma	in.</a:t>
            </a:r>
            <a:r>
              <a:rPr lang="en-US" sz="22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elements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.resul	t.</a:t>
            </a:r>
            <a:r>
              <a:rPr lang="en-US" sz="2200" dirty="0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	'Hello 	World';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&lt;/script&gt;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&lt;/form&gt;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Arial"/>
              </a:rPr>
              <a:t>Each element in the DOM tree is represented by an object, and these objects have APIs so that they can be manipulated</a:t>
            </a:r>
          </a:p>
          <a:p>
            <a:pPr marL="0" indent="0">
              <a:buNone/>
            </a:pP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a = </a:t>
            </a:r>
            <a:r>
              <a:rPr lang="en-US" sz="2200" dirty="0" err="1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  <a:hlinkClick r:id="rId2" tooltip="Document"/>
              </a:rPr>
              <a:t>document</a:t>
            </a: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200" dirty="0" err="1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  <a:hlinkClick r:id="rId2" tooltip="dom-document-links"/>
              </a:rPr>
              <a:t>links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[0]; // obtain the first link in the document </a:t>
            </a:r>
          </a:p>
          <a:p>
            <a:pPr marL="0" indent="0">
              <a:buNone/>
            </a:pPr>
            <a:endParaRPr lang="en-US" sz="22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</a:t>
            </a:r>
            <a:r>
              <a:rPr lang="en-US" sz="2200" dirty="0" err="1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  <a:hlinkClick r:id="rId3" tooltip="dom-a-href"/>
              </a:rPr>
              <a:t>href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'sample.html'; // change the destination URL of the link </a:t>
            </a:r>
          </a:p>
          <a:p>
            <a:pPr marL="0" indent="0">
              <a:buNone/>
            </a:pPr>
            <a:endParaRPr lang="en-US" sz="22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</a:t>
            </a:r>
            <a:r>
              <a:rPr lang="en-US" sz="2200" dirty="0" err="1" smtClean="0"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  <a:hlinkClick r:id="rId4" tooltip="dom-uda-protocol"/>
              </a:rPr>
              <a:t>protocol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'https'; // change just the scheme part of the URL </a:t>
            </a:r>
          </a:p>
          <a:p>
            <a:pPr marL="0" indent="0">
              <a:buNone/>
            </a:pPr>
            <a:endParaRPr lang="en-US" sz="22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a.setAttribute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('</a:t>
            </a:r>
            <a:r>
              <a:rPr lang="en-US" sz="22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22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', 'http://example.com/'); // change the content attribute directly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999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Presentaion</a:t>
            </a:r>
            <a:r>
              <a:rPr lang="en-US" dirty="0" smtClean="0"/>
              <a:t> in HTML5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majority of presentational features from previous versions of HTML are no longer </a:t>
            </a:r>
            <a:r>
              <a:rPr lang="en-US" dirty="0" smtClean="0"/>
              <a:t>allowed:</a:t>
            </a:r>
          </a:p>
          <a:p>
            <a:pPr lvl="1"/>
            <a:r>
              <a:rPr lang="en-US" dirty="0" smtClean="0"/>
              <a:t>The use of presentational elements leads to poorer accessibility</a:t>
            </a:r>
            <a:endParaRPr lang="en-US" dirty="0" smtClean="0">
              <a:effectLst/>
            </a:endParaRPr>
          </a:p>
          <a:p>
            <a:pPr lvl="1"/>
            <a:r>
              <a:rPr lang="en-US" dirty="0" smtClean="0"/>
              <a:t>Higher cost of maintenance </a:t>
            </a:r>
          </a:p>
          <a:p>
            <a:pPr lvl="1"/>
            <a:r>
              <a:rPr lang="en-US" dirty="0" smtClean="0"/>
              <a:t>Larger document sizes</a:t>
            </a:r>
          </a:p>
          <a:p>
            <a:r>
              <a:rPr lang="en-US" dirty="0" smtClean="0"/>
              <a:t>These items are no longer supported at all and should not be used with HTML5</a:t>
            </a:r>
          </a:p>
          <a:p>
            <a:pPr lvl="1"/>
            <a:r>
              <a:rPr lang="en-US" dirty="0" smtClean="0"/>
              <a:t>Except for &lt;style&gt; which is situational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786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to 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structure of pages has changed slightly:</a:t>
            </a:r>
          </a:p>
          <a:p>
            <a:pPr lvl="1"/>
            <a:r>
              <a:rPr lang="en-US" dirty="0" err="1" smtClean="0"/>
              <a:t>Doctypes</a:t>
            </a:r>
            <a:r>
              <a:rPr lang="en-US" dirty="0" smtClean="0"/>
              <a:t> can now be written simply as 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&lt;!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doctype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html&gt;</a:t>
            </a:r>
          </a:p>
          <a:p>
            <a:pPr lvl="1"/>
            <a:r>
              <a:rPr lang="en-US" dirty="0" err="1" smtClean="0"/>
              <a:t>Charactersets</a:t>
            </a:r>
            <a:r>
              <a:rPr lang="en-US" dirty="0" smtClean="0"/>
              <a:t> are 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&lt;meta charset=“utf-8”&gt;</a:t>
            </a:r>
          </a:p>
          <a:p>
            <a:pPr lvl="1"/>
            <a:r>
              <a:rPr lang="en-US" dirty="0" err="1" smtClean="0"/>
              <a:t>Stylesheet</a:t>
            </a:r>
            <a:r>
              <a:rPr lang="en-US" dirty="0" smtClean="0"/>
              <a:t> links</a:t>
            </a:r>
            <a:r>
              <a:rPr lang="en-US" dirty="0" smtClean="0"/>
              <a:t>: 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&lt;link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rel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=“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stylesheet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=“blah.css”&gt;</a:t>
            </a:r>
          </a:p>
          <a:p>
            <a:pPr lvl="1"/>
            <a:r>
              <a:rPr lang="en-US" dirty="0" smtClean="0"/>
              <a:t>Scripts: 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en-US" sz="1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=“eg.js”&gt;&lt;/script&gt;</a:t>
            </a:r>
            <a:endParaRPr lang="en-US" sz="1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Best part is these should never change and are backwards compatible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7629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Stands for Application Programming Interface</a:t>
            </a:r>
          </a:p>
          <a:p>
            <a:pPr lvl="1"/>
            <a:r>
              <a:rPr lang="en-US" dirty="0" smtClean="0"/>
              <a:t>What does this really mean in terms of developing and designing things?</a:t>
            </a:r>
          </a:p>
          <a:p>
            <a:r>
              <a:rPr lang="en-US" dirty="0" smtClean="0"/>
              <a:t>The reinvention of HTML with HTML5 added support for a number of new features:</a:t>
            </a:r>
          </a:p>
          <a:p>
            <a:pPr lvl="1"/>
            <a:r>
              <a:rPr lang="en-US" dirty="0" smtClean="0"/>
              <a:t>Local storage</a:t>
            </a:r>
          </a:p>
          <a:p>
            <a:pPr lvl="1"/>
            <a:r>
              <a:rPr lang="en-US" dirty="0" smtClean="0"/>
              <a:t>2D drawing</a:t>
            </a:r>
          </a:p>
          <a:p>
            <a:pPr lvl="1"/>
            <a:r>
              <a:rPr lang="en-US" dirty="0" smtClean="0"/>
              <a:t>Offline support</a:t>
            </a:r>
          </a:p>
          <a:p>
            <a:pPr lvl="1"/>
            <a:r>
              <a:rPr lang="en-US" dirty="0" smtClean="0"/>
              <a:t>Sockets and threads</a:t>
            </a:r>
          </a:p>
          <a:p>
            <a:pPr lvl="1"/>
            <a:r>
              <a:rPr lang="en-US" dirty="0" err="1" smtClean="0"/>
              <a:t>Geolocation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9911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APIs are used through the cooperation of a series of different tools</a:t>
            </a:r>
          </a:p>
          <a:p>
            <a:pPr lvl="1"/>
            <a:r>
              <a:rPr lang="en-US" dirty="0" smtClean="0"/>
              <a:t>HTML5/DOM to specify structure</a:t>
            </a:r>
          </a:p>
          <a:p>
            <a:pPr lvl="1"/>
            <a:r>
              <a:rPr lang="en-US" dirty="0" smtClean="0"/>
              <a:t>CSS3 to handle presentation</a:t>
            </a:r>
          </a:p>
          <a:p>
            <a:pPr lvl="1"/>
            <a:r>
              <a:rPr lang="en-US" dirty="0" smtClean="0"/>
              <a:t>JavaScript to add interactivity/cool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41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but not based upon Java programming language</a:t>
            </a:r>
          </a:p>
          <a:p>
            <a:r>
              <a:rPr lang="en-US" dirty="0" smtClean="0"/>
              <a:t>Unlike PHP, JS is </a:t>
            </a:r>
            <a:r>
              <a:rPr lang="en-US" dirty="0" err="1" smtClean="0"/>
              <a:t>clientside</a:t>
            </a:r>
            <a:r>
              <a:rPr lang="en-US" dirty="0" smtClean="0"/>
              <a:t> scripting</a:t>
            </a:r>
          </a:p>
          <a:p>
            <a:pPr lvl="1"/>
            <a:r>
              <a:rPr lang="en-US" dirty="0" smtClean="0"/>
              <a:t>It depends heavily upon what it being used to view the website</a:t>
            </a:r>
          </a:p>
          <a:p>
            <a:pPr lvl="1"/>
            <a:r>
              <a:rPr lang="en-US" dirty="0" smtClean="0"/>
              <a:t>It is often disabled</a:t>
            </a:r>
          </a:p>
          <a:p>
            <a:pPr lvl="1"/>
            <a:r>
              <a:rPr lang="en-US" dirty="0" smtClean="0"/>
              <a:t>It is visible in the source material of the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04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 Do’s and </a:t>
            </a:r>
            <a:r>
              <a:rPr lang="en-US" dirty="0" err="1" smtClean="0"/>
              <a:t>Dont’s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 to </a:t>
            </a:r>
            <a:r>
              <a:rPr lang="en-US" u="sng" dirty="0" smtClean="0"/>
              <a:t>support the user</a:t>
            </a:r>
            <a:r>
              <a:rPr lang="en-US" dirty="0" smtClean="0"/>
              <a:t>’s visit to your site</a:t>
            </a:r>
          </a:p>
          <a:p>
            <a:pPr lvl="1"/>
            <a:r>
              <a:rPr lang="en-US" dirty="0" smtClean="0"/>
              <a:t>Avoid popups, annoying scripts, excessive “bling” for bling’s sake</a:t>
            </a:r>
          </a:p>
          <a:p>
            <a:r>
              <a:rPr lang="en-US" dirty="0" smtClean="0"/>
              <a:t>JS should “degrade gracefully”</a:t>
            </a:r>
          </a:p>
          <a:p>
            <a:pPr lvl="1"/>
            <a:r>
              <a:rPr lang="en-US" dirty="0" smtClean="0"/>
              <a:t>They know if they will be able to run or not and quietly fail if methods they make use of are not supported</a:t>
            </a:r>
          </a:p>
          <a:p>
            <a:r>
              <a:rPr lang="en-US" dirty="0" smtClean="0"/>
              <a:t>If you disable JS your site should still be accessible and useable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530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 can be embedded as an external script or written directly into a page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script&gt;</a:t>
            </a:r>
            <a:endParaRPr lang="en-US" sz="20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2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JS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script&gt;</a:t>
            </a:r>
          </a:p>
          <a:p>
            <a:r>
              <a:rPr lang="en-US" dirty="0" smtClean="0">
                <a:cs typeface="Courier New" pitchFamily="49" charset="0"/>
              </a:rPr>
              <a:t>Creating an external JS will allow you to apply changes consistently throughout the site but is unwieldy for one off effects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870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JS is written as a series of statements</a:t>
            </a:r>
          </a:p>
          <a:p>
            <a:pPr lvl="1"/>
            <a:r>
              <a:rPr lang="en-US" dirty="0" smtClean="0"/>
              <a:t>Unlike PHP JS WILL terminate with a line break or a semi-colon</a:t>
            </a:r>
          </a:p>
          <a:p>
            <a:r>
              <a:rPr lang="en-US" dirty="0" smtClean="0"/>
              <a:t>You must declare a variable before using it</a:t>
            </a:r>
          </a:p>
          <a:p>
            <a:pPr lvl="1"/>
            <a:r>
              <a:rPr lang="en-US" dirty="0" smtClean="0"/>
              <a:t>Use the key </a:t>
            </a:r>
            <a:r>
              <a:rPr lang="en-US" dirty="0" err="1" smtClean="0"/>
              <a:t>var</a:t>
            </a:r>
            <a:r>
              <a:rPr lang="en-US" dirty="0" smtClean="0"/>
              <a:t> before the variable name to declare it</a:t>
            </a:r>
          </a:p>
          <a:p>
            <a:pPr lvl="1"/>
            <a:r>
              <a:rPr lang="en-US" dirty="0" smtClean="0"/>
              <a:t>They can be initialized at declaration but don’t need to be</a:t>
            </a:r>
          </a:p>
          <a:p>
            <a:r>
              <a:rPr lang="en-US" dirty="0" smtClean="0"/>
              <a:t>Variables are case sensitive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47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several basic data types</a:t>
            </a:r>
          </a:p>
          <a:p>
            <a:pPr lvl="1"/>
            <a:r>
              <a:rPr lang="en-US" dirty="0" smtClean="0"/>
              <a:t>Strings are wrapped in ‘’ or “”</a:t>
            </a:r>
          </a:p>
          <a:p>
            <a:pPr lvl="1"/>
            <a:r>
              <a:rPr lang="en-US" dirty="0" smtClean="0"/>
              <a:t>Numbers </a:t>
            </a:r>
          </a:p>
          <a:p>
            <a:pPr lvl="1"/>
            <a:r>
              <a:rPr lang="en-US" dirty="0" smtClean="0"/>
              <a:t>Booleans can be true/false or 0/1</a:t>
            </a:r>
          </a:p>
          <a:p>
            <a:pPr lvl="1"/>
            <a:r>
              <a:rPr lang="en-US" dirty="0" smtClean="0"/>
              <a:t>Arrays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0964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to know HTML5</a:t>
            </a:r>
          </a:p>
          <a:p>
            <a:r>
              <a:rPr lang="en-US" dirty="0" smtClean="0"/>
              <a:t>Using F12 + Learning From Code</a:t>
            </a:r>
          </a:p>
          <a:p>
            <a:r>
              <a:rPr lang="en-US" dirty="0" smtClean="0"/>
              <a:t>Combining HTML5 and JavaScript</a:t>
            </a:r>
          </a:p>
          <a:p>
            <a:r>
              <a:rPr lang="en-US" dirty="0" err="1" smtClean="0"/>
              <a:t>Pseudocode</a:t>
            </a:r>
            <a:r>
              <a:rPr lang="en-US" dirty="0" smtClean="0"/>
              <a:t> and project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65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Arrays are a special type of variable that can contain many values at once:</a:t>
            </a:r>
          </a:p>
          <a:p>
            <a:pPr lvl="1"/>
            <a:r>
              <a:rPr lang="en-US" dirty="0" smtClean="0"/>
              <a:t>Like a box that holds several different things at once</a:t>
            </a:r>
          </a:p>
          <a:p>
            <a:r>
              <a:rPr lang="en-US" dirty="0" smtClean="0"/>
              <a:t>Arrays are declared like normal variables but they have a slightly different feature.</a:t>
            </a:r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 array1 = new Array();</a:t>
            </a:r>
          </a:p>
          <a:p>
            <a:pPr lvl="1"/>
            <a:r>
              <a:rPr lang="en-US" dirty="0" smtClean="0"/>
              <a:t>Or: </a:t>
            </a:r>
            <a:r>
              <a:rPr lang="en-US" dirty="0" err="1" smtClean="0"/>
              <a:t>var</a:t>
            </a:r>
            <a:r>
              <a:rPr lang="en-US" dirty="0" smtClean="0"/>
              <a:t> array2 = [‘cats’, ‘dogs’, ‘bunnies’, ‘hamsters’];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72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 has two categories of operators</a:t>
            </a:r>
          </a:p>
          <a:p>
            <a:pPr lvl="1"/>
            <a:r>
              <a:rPr lang="en-US" dirty="0" smtClean="0"/>
              <a:t>Math</a:t>
            </a:r>
          </a:p>
          <a:p>
            <a:pPr lvl="2"/>
            <a:r>
              <a:rPr lang="en-US" dirty="0" smtClean="0"/>
              <a:t>+, -, *, /, ++, --</a:t>
            </a:r>
          </a:p>
          <a:p>
            <a:pPr lvl="1"/>
            <a:r>
              <a:rPr lang="en-US" dirty="0" smtClean="0"/>
              <a:t>Comparison</a:t>
            </a:r>
          </a:p>
          <a:p>
            <a:pPr lvl="2"/>
            <a:r>
              <a:rPr lang="en-US" dirty="0" smtClean="0"/>
              <a:t>&gt;, &lt;, ==, !=, &gt;=, &lt;=</a:t>
            </a:r>
          </a:p>
          <a:p>
            <a:pPr lvl="2"/>
            <a:r>
              <a:rPr lang="en-US" dirty="0" smtClean="0"/>
              <a:t>===</a:t>
            </a:r>
          </a:p>
          <a:p>
            <a:pPr lvl="2"/>
            <a:r>
              <a:rPr lang="en-US" dirty="0" smtClean="0"/>
              <a:t>!==</a:t>
            </a:r>
          </a:p>
          <a:p>
            <a:pPr lvl="1"/>
            <a:r>
              <a:rPr lang="en-US" dirty="0" smtClean="0"/>
              <a:t>Logical are a sub-category of comparison</a:t>
            </a:r>
          </a:p>
          <a:p>
            <a:pPr lvl="2"/>
            <a:r>
              <a:rPr lang="en-US" dirty="0" smtClean="0"/>
              <a:t>&amp;&amp;, ||,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850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statements</a:t>
            </a:r>
          </a:p>
          <a:p>
            <a:pPr lvl="1"/>
            <a:r>
              <a:rPr lang="en-US" dirty="0" smtClean="0"/>
              <a:t>If(2 &lt;1){alert(‘Something is Wrong’);]</a:t>
            </a:r>
          </a:p>
          <a:p>
            <a:r>
              <a:rPr lang="en-US" dirty="0" smtClean="0"/>
              <a:t>if…else is also accepted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if (2&lt;1){ alert(‘Something is wrong’);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 else {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Alert(‘Everything is fine’);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(2&lt;1) ? alert(‘Something is wrong’)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      : alert (‘Everything is fine’);</a:t>
            </a:r>
          </a:p>
          <a:p>
            <a:r>
              <a:rPr lang="en-US" dirty="0" smtClean="0"/>
              <a:t>Switch Statements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558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similar to other languages</a:t>
            </a:r>
          </a:p>
          <a:p>
            <a:pPr marL="457200" lvl="1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i = 10;</a:t>
            </a:r>
          </a:p>
          <a:p>
            <a:pPr marL="457200" lvl="1" indent="0">
              <a:buNone/>
            </a:pPr>
            <a:r>
              <a:rPr lang="en-US" dirty="0" smtClean="0"/>
              <a:t>while (I &gt;=0 ){</a:t>
            </a:r>
          </a:p>
          <a:p>
            <a:pPr marL="457200" lvl="1" indent="0">
              <a:buNone/>
            </a:pPr>
            <a:r>
              <a:rPr lang="en-US" dirty="0" smtClean="0"/>
              <a:t>	Alert (i);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/>
              <a:t>i</a:t>
            </a:r>
            <a:r>
              <a:rPr lang="en-US" dirty="0" smtClean="0"/>
              <a:t>--;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r>
              <a:rPr lang="en-US" dirty="0" smtClean="0"/>
              <a:t>While, Do…while, For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153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Created ~1990 HTML went through a series of rapid transformations during the early to mid decade</a:t>
            </a:r>
          </a:p>
          <a:p>
            <a:pPr lvl="1"/>
            <a:r>
              <a:rPr lang="en-US" dirty="0" smtClean="0"/>
              <a:t>Finally found a home with the creation of a standards group W3C</a:t>
            </a:r>
          </a:p>
          <a:p>
            <a:r>
              <a:rPr lang="en-US" dirty="0" smtClean="0"/>
              <a:t>HTML3 (later updated to 3.2)was completed in 1997 and is the format many people are familiar with</a:t>
            </a:r>
          </a:p>
          <a:p>
            <a:r>
              <a:rPr lang="en-US" dirty="0" smtClean="0"/>
              <a:t>HTML4 was produced the same year but was seen as a dead-end with the introduction of XHTML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6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1998 HTML (not XHTML) was declared dead although some groups did continue working on the DOM Level specifications</a:t>
            </a:r>
          </a:p>
          <a:p>
            <a:r>
              <a:rPr lang="en-US" dirty="0" smtClean="0"/>
              <a:t>In 2003 progress on replacing HTML with another technology (XML) were ceased when it became apparent that XML was more suited to newer tech than replacing old tech (</a:t>
            </a:r>
            <a:r>
              <a:rPr lang="en-US" dirty="0" err="1" smtClean="0"/>
              <a:t>e.g</a:t>
            </a:r>
            <a:r>
              <a:rPr lang="en-US" dirty="0" smtClean="0"/>
              <a:t> RSS)</a:t>
            </a:r>
          </a:p>
          <a:p>
            <a:r>
              <a:rPr lang="en-US" dirty="0" smtClean="0"/>
              <a:t>The initial principles for HTML5 began developing during 2005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2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Private Industry decided to pursue working on the HTML standard and created the WHATWG site</a:t>
            </a:r>
          </a:p>
          <a:p>
            <a:r>
              <a:rPr lang="en-US" dirty="0" smtClean="0"/>
              <a:t> WHATWG was based on several core principles:</a:t>
            </a:r>
          </a:p>
          <a:p>
            <a:pPr lvl="1"/>
            <a:r>
              <a:rPr lang="en-US" dirty="0" smtClean="0"/>
              <a:t>technologies need to be backwards compatible</a:t>
            </a:r>
          </a:p>
          <a:p>
            <a:pPr lvl="1"/>
            <a:r>
              <a:rPr lang="en-US" dirty="0" smtClean="0"/>
              <a:t>specifications and implementations need to match even if this means changing the specification rather than the implementations</a:t>
            </a:r>
          </a:p>
          <a:p>
            <a:pPr lvl="1"/>
            <a:r>
              <a:rPr lang="en-US" dirty="0" smtClean="0"/>
              <a:t>specifications need to be detailed enough that implementations can achieve complete interoperability without reverse-engineering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45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latter requirement in particular required that the scope of the HTML5 specification include what had previously been specified in three separate documents: HTML4, XHTML1, and DOM2 HTML</a:t>
            </a:r>
          </a:p>
          <a:p>
            <a:r>
              <a:rPr lang="en-US" dirty="0" smtClean="0"/>
              <a:t>W3C joined the group and then split off again over differences of how the standard should be updated</a:t>
            </a:r>
          </a:p>
          <a:p>
            <a:pPr lvl="1"/>
            <a:r>
              <a:rPr lang="en-US" dirty="0" smtClean="0"/>
              <a:t>They borrow and release a more fixed version that only updates for bug 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092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</a:t>
            </a:r>
            <a:r>
              <a:rPr lang="en-US" dirty="0" err="1" smtClean="0"/>
              <a:t>vs</a:t>
            </a:r>
            <a:r>
              <a:rPr lang="en-US" dirty="0" smtClean="0"/>
              <a:t> XHTML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difference today is in the MIME type declaration</a:t>
            </a:r>
          </a:p>
          <a:p>
            <a:pPr lvl="1"/>
            <a:r>
              <a:rPr lang="en-US" dirty="0" smtClean="0"/>
              <a:t>Declaring a document text/html and application/</a:t>
            </a:r>
            <a:r>
              <a:rPr lang="en-US" dirty="0" err="1" smtClean="0"/>
              <a:t>xhtml+xml</a:t>
            </a:r>
            <a:r>
              <a:rPr lang="en-US" dirty="0" smtClean="0"/>
              <a:t> results in slightly different parsing by the web browser with xml being stricter in its 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52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basic HTML document looks like this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&lt;!DOCTYPE html&gt;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&lt;html&gt;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&lt;head&gt;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&lt;title&gt;Sample page&lt;/title&gt;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&lt;/head&gt;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&lt;body&gt;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&lt;h1&gt;Sample page&lt;/h1&gt;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&lt;p&gt;This is a &lt;a </a:t>
            </a:r>
            <a:r>
              <a:rPr lang="en-US" sz="20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href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="demo.html"&gt;simple&lt;/a&gt; 	sample.&lt;/p&gt;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&lt;!-- this is a comment --&gt;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&lt;/body&gt;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  <a:p>
            <a:r>
              <a:rPr lang="en-US" dirty="0" smtClean="0"/>
              <a:t>HTML user agents (e.g. Web browsers) then </a:t>
            </a:r>
            <a:r>
              <a:rPr lang="en-US" i="1" dirty="0" smtClean="0"/>
              <a:t>parse</a:t>
            </a:r>
            <a:r>
              <a:rPr lang="en-US" dirty="0" smtClean="0"/>
              <a:t> this markup, turning it into a DOM (Document Object Model) tree. </a:t>
            </a:r>
          </a:p>
          <a:p>
            <a:pPr lvl="1"/>
            <a:r>
              <a:rPr lang="en-US" dirty="0" smtClean="0"/>
              <a:t>A DOM tree is an in-memory representation of a document.</a:t>
            </a:r>
          </a:p>
        </p:txBody>
      </p:sp>
    </p:spTree>
    <p:extLst>
      <p:ext uri="{BB962C8B-B14F-4D97-AF65-F5344CB8AC3E}">
        <p14:creationId xmlns:p14="http://schemas.microsoft.com/office/powerpoint/2010/main" val="406735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1" t="45542" r="88112" b="13402"/>
          <a:stretch/>
        </p:blipFill>
        <p:spPr bwMode="auto">
          <a:xfrm>
            <a:off x="2667000" y="1142999"/>
            <a:ext cx="4267200" cy="5460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60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1039</Words>
  <Application>Microsoft Office PowerPoint</Application>
  <PresentationFormat>On-screen Show (4:3)</PresentationFormat>
  <Paragraphs>159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Intro to HTML5</vt:lpstr>
      <vt:lpstr>Topics</vt:lpstr>
      <vt:lpstr>An Evolution</vt:lpstr>
      <vt:lpstr>An Evolution</vt:lpstr>
      <vt:lpstr>An Evolution</vt:lpstr>
      <vt:lpstr>An Evolution</vt:lpstr>
      <vt:lpstr>HTML vs XHTML</vt:lpstr>
      <vt:lpstr>HTML</vt:lpstr>
      <vt:lpstr>DOM</vt:lpstr>
      <vt:lpstr>DOM</vt:lpstr>
      <vt:lpstr>Presentaion in HTML5</vt:lpstr>
      <vt:lpstr>Updating to HTML5</vt:lpstr>
      <vt:lpstr>APIs</vt:lpstr>
      <vt:lpstr>HTML5</vt:lpstr>
      <vt:lpstr>What Is JS?</vt:lpstr>
      <vt:lpstr>JS Do’s and Dont’s </vt:lpstr>
      <vt:lpstr>Implementation</vt:lpstr>
      <vt:lpstr>Writing JS</vt:lpstr>
      <vt:lpstr>Data Types</vt:lpstr>
      <vt:lpstr>Arrays</vt:lpstr>
      <vt:lpstr>Operators</vt:lpstr>
      <vt:lpstr>Conditional</vt:lpstr>
      <vt:lpstr>Loops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HTML5</dc:title>
  <dc:creator>Bridget Blodgett</dc:creator>
  <cp:lastModifiedBy>Bridget Blodgett</cp:lastModifiedBy>
  <cp:revision>5</cp:revision>
  <dcterms:created xsi:type="dcterms:W3CDTF">2013-02-04T20:01:45Z</dcterms:created>
  <dcterms:modified xsi:type="dcterms:W3CDTF">2013-02-04T20:51:48Z</dcterms:modified>
</cp:coreProperties>
</file>