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5" r:id="rId18"/>
    <p:sldId id="277" r:id="rId19"/>
    <p:sldId id="278" r:id="rId20"/>
    <p:sldId id="259" r:id="rId21"/>
    <p:sldId id="263" r:id="rId22"/>
    <p:sldId id="279" r:id="rId23"/>
    <p:sldId id="280" r:id="rId24"/>
    <p:sldId id="281" r:id="rId25"/>
    <p:sldId id="26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8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2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2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0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9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0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4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76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0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716A-2BF5-4271-B18C-FACCEC3A135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D5C54-0EC3-4DDE-BA70-EC3730A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9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Legal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0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Redress for Infringement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order to bring a copyright lawsuit you must register your copyright with the Library of Congress’s Copyright Office</a:t>
            </a:r>
          </a:p>
          <a:p>
            <a:r>
              <a:rPr lang="en-US" dirty="0" smtClean="0"/>
              <a:t>There are two type of remedies:</a:t>
            </a:r>
          </a:p>
          <a:p>
            <a:pPr lvl="1"/>
            <a:r>
              <a:rPr lang="en-US" dirty="0" smtClean="0"/>
              <a:t>Equitable (non-monetary) to get the infringer to stop</a:t>
            </a:r>
          </a:p>
          <a:p>
            <a:pPr lvl="1"/>
            <a:r>
              <a:rPr lang="en-US" dirty="0" smtClean="0"/>
              <a:t>Legal (statutory and civil damages)</a:t>
            </a:r>
          </a:p>
          <a:p>
            <a:pPr lvl="2"/>
            <a:r>
              <a:rPr lang="en-US" dirty="0" smtClean="0"/>
              <a:t>Statutory damages punish the infringer when actual damages are difficult to prove</a:t>
            </a:r>
          </a:p>
          <a:p>
            <a:pPr lvl="2"/>
            <a:r>
              <a:rPr lang="en-US" dirty="0" smtClean="0"/>
              <a:t>Compensatory damages compensate for financial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85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Trademark was meant to protect things like brand names, colors, and slogans from use by competitors</a:t>
            </a:r>
          </a:p>
          <a:p>
            <a:pPr lvl="1"/>
            <a:r>
              <a:rPr lang="en-US" dirty="0" smtClean="0"/>
              <a:t>It is meant to keep others from confusing your consumers and creating a loss for you</a:t>
            </a:r>
          </a:p>
          <a:p>
            <a:r>
              <a:rPr lang="en-US" dirty="0" smtClean="0"/>
              <a:t>Federal law only protects interstate commerce, while each state has its own trademark laws for operation within the state</a:t>
            </a:r>
          </a:p>
          <a:p>
            <a:r>
              <a:rPr lang="en-US" dirty="0" smtClean="0"/>
              <a:t>Only names/phrases that are distinct, unique, or memorable can be trademarked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28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Trademarks in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Game company names are often trademarked since they are used in marketing campaigns</a:t>
            </a:r>
          </a:p>
          <a:p>
            <a:pPr lvl="1"/>
            <a:r>
              <a:rPr lang="en-US" dirty="0" smtClean="0"/>
              <a:t>As are titles of games if there is potential for a franchise</a:t>
            </a:r>
          </a:p>
          <a:p>
            <a:r>
              <a:rPr lang="en-US" dirty="0" smtClean="0"/>
              <a:t>Trademark does not need to be registered but it is very strongly urged</a:t>
            </a:r>
          </a:p>
          <a:p>
            <a:pPr lvl="1"/>
            <a:r>
              <a:rPr lang="en-US" dirty="0" smtClean="0"/>
              <a:t>As long as a brand or name is used in commerce it is considered trademarked</a:t>
            </a:r>
          </a:p>
          <a:p>
            <a:pPr lvl="1"/>
            <a:r>
              <a:rPr lang="en-US" dirty="0" smtClean="0"/>
              <a:t>Trademark owners face the requirement to pursue infringement or risk losing their trademark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49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 Dilution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When a brand is used in a way that accurately identifies the source of a product but perception of the product is diluted there could be grounds for a legal case</a:t>
            </a:r>
          </a:p>
          <a:p>
            <a:pPr lvl="1"/>
            <a:r>
              <a:rPr lang="en-US" dirty="0" smtClean="0"/>
              <a:t>Use of a product or brand to refer to all items in a class is an example of dilution e.g. </a:t>
            </a:r>
            <a:r>
              <a:rPr lang="en-US" dirty="0" err="1" smtClean="0"/>
              <a:t>band-aids</a:t>
            </a:r>
            <a:r>
              <a:rPr lang="en-US" dirty="0" smtClean="0"/>
              <a:t> or </a:t>
            </a:r>
            <a:r>
              <a:rPr lang="en-US" dirty="0" err="1" smtClean="0"/>
              <a:t>q-tips</a:t>
            </a:r>
            <a:endParaRPr lang="en-US" dirty="0" smtClean="0"/>
          </a:p>
          <a:p>
            <a:r>
              <a:rPr lang="en-US" dirty="0" smtClean="0"/>
              <a:t>Disparagement is a type of dilution that is meant to put a product in a bad light</a:t>
            </a:r>
          </a:p>
          <a:p>
            <a:pPr lvl="1"/>
            <a:r>
              <a:rPr lang="en-US" dirty="0" smtClean="0"/>
              <a:t>Copying a detergent brand with an inferior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03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Patents grant a monopoly over a method, process, device, or invention for a specific period of time</a:t>
            </a:r>
          </a:p>
          <a:p>
            <a:pPr lvl="1"/>
            <a:r>
              <a:rPr lang="en-US" dirty="0" smtClean="0"/>
              <a:t>Does not necessarily grant the right to manufacture and distribute that product</a:t>
            </a:r>
          </a:p>
          <a:p>
            <a:pPr lvl="1"/>
            <a:r>
              <a:rPr lang="en-US" dirty="0" smtClean="0"/>
              <a:t>Prevents others from manufacturing and distribution</a:t>
            </a:r>
          </a:p>
          <a:p>
            <a:r>
              <a:rPr lang="en-US" dirty="0" smtClean="0"/>
              <a:t>Patents are limited to the country in which they are registered</a:t>
            </a:r>
          </a:p>
          <a:p>
            <a:pPr lvl="1"/>
            <a:r>
              <a:rPr lang="en-US" dirty="0" smtClean="0"/>
              <a:t>If you want patents for something in several countries you must apply for them in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17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valid patent does not exist until the US PTO has issued a patent</a:t>
            </a:r>
          </a:p>
          <a:p>
            <a:r>
              <a:rPr lang="en-US" dirty="0" smtClean="0"/>
              <a:t>To get a patent issued you must an application with:</a:t>
            </a:r>
          </a:p>
          <a:p>
            <a:pPr lvl="1"/>
            <a:r>
              <a:rPr lang="en-US" dirty="0" smtClean="0"/>
              <a:t>Written specifications that set out patent claims and a description of the subject matter</a:t>
            </a:r>
          </a:p>
          <a:p>
            <a:pPr lvl="1"/>
            <a:r>
              <a:rPr lang="en-US" dirty="0" smtClean="0"/>
              <a:t>Any drawing that may assist in the patent process</a:t>
            </a:r>
          </a:p>
          <a:p>
            <a:pPr lvl="1"/>
            <a:r>
              <a:rPr lang="en-US" dirty="0" smtClean="0"/>
              <a:t>Filing fees</a:t>
            </a:r>
          </a:p>
          <a:p>
            <a:pPr lvl="1"/>
            <a:r>
              <a:rPr lang="en-US" dirty="0" smtClean="0"/>
              <a:t>Declaration by the applicant stating that s/he believes they are the first and original inventor of the product</a:t>
            </a:r>
          </a:p>
          <a:p>
            <a:pPr lvl="1"/>
            <a:r>
              <a:rPr lang="en-US" dirty="0" smtClean="0"/>
              <a:t>Title of the invention</a:t>
            </a:r>
          </a:p>
          <a:p>
            <a:pPr lvl="1"/>
            <a:r>
              <a:rPr lang="en-US" dirty="0" smtClean="0"/>
              <a:t>Abstract of the disclosure</a:t>
            </a:r>
          </a:p>
          <a:p>
            <a:r>
              <a:rPr lang="en-US" dirty="0" smtClean="0"/>
              <a:t>The total process may take as long as two years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27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three types of patents:</a:t>
            </a:r>
          </a:p>
          <a:p>
            <a:pPr lvl="1"/>
            <a:r>
              <a:rPr lang="en-US" dirty="0" smtClean="0"/>
              <a:t>Utility – new and useful process, machine, manufacture, or composition of matter or major improvements to any of those existing</a:t>
            </a:r>
          </a:p>
          <a:p>
            <a:pPr lvl="2"/>
            <a:r>
              <a:rPr lang="en-US" dirty="0" smtClean="0"/>
              <a:t>Must be </a:t>
            </a:r>
            <a:r>
              <a:rPr lang="en-US" dirty="0" smtClean="0">
                <a:solidFill>
                  <a:srgbClr val="FF0000"/>
                </a:solidFill>
              </a:rPr>
              <a:t>novel(new), non-obvious, useful</a:t>
            </a:r>
          </a:p>
          <a:p>
            <a:pPr lvl="1"/>
            <a:r>
              <a:rPr lang="en-US" dirty="0" smtClean="0"/>
              <a:t>Design – ornamental design of articles of manufacture such as distinctive patterns of packaging</a:t>
            </a:r>
          </a:p>
          <a:p>
            <a:pPr lvl="1"/>
            <a:r>
              <a:rPr lang="en-US" dirty="0" smtClean="0"/>
              <a:t>Plant – literally for GMOs and GM Plants</a:t>
            </a:r>
          </a:p>
          <a:p>
            <a:r>
              <a:rPr lang="en-US" dirty="0" smtClean="0"/>
              <a:t>Patents are for 20 years from the </a:t>
            </a:r>
            <a:r>
              <a:rPr lang="en-US" dirty="0" smtClean="0">
                <a:solidFill>
                  <a:srgbClr val="FF0000"/>
                </a:solidFill>
              </a:rPr>
              <a:t>submission of the application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99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Patents in Gaming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They cannot protect a particular game but can be used to protect:</a:t>
            </a:r>
          </a:p>
          <a:p>
            <a:pPr lvl="1"/>
            <a:r>
              <a:rPr lang="en-US" dirty="0" smtClean="0"/>
              <a:t>Game engines</a:t>
            </a:r>
          </a:p>
          <a:p>
            <a:pPr lvl="1"/>
            <a:r>
              <a:rPr lang="en-US" dirty="0" smtClean="0"/>
              <a:t>Unique processes</a:t>
            </a:r>
          </a:p>
          <a:p>
            <a:pPr lvl="1"/>
            <a:r>
              <a:rPr lang="en-US" dirty="0" smtClean="0"/>
              <a:t>Game types</a:t>
            </a:r>
          </a:p>
          <a:p>
            <a:r>
              <a:rPr lang="en-US" dirty="0" smtClean="0"/>
              <a:t>Utility patent must be extremely specific in order to pass the PTO approval process **</a:t>
            </a:r>
          </a:p>
          <a:p>
            <a:pPr lvl="1"/>
            <a:r>
              <a:rPr lang="en-US" dirty="0" smtClean="0"/>
              <a:t>Some parts of the patent may also be covered under copyright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980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 Infringement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the patent application process is time consuming and expensive usually only bigger companies in the development of software/hardware are seen in the courts</a:t>
            </a:r>
          </a:p>
          <a:p>
            <a:r>
              <a:rPr lang="en-US" dirty="0" smtClean="0"/>
              <a:t>Infringement occurs when a product/process falls within the patent owner’s claims</a:t>
            </a:r>
          </a:p>
          <a:p>
            <a:pPr lvl="1"/>
            <a:r>
              <a:rPr lang="en-US" dirty="0" smtClean="0"/>
              <a:t>Or when the </a:t>
            </a:r>
            <a:r>
              <a:rPr lang="en-US" dirty="0" smtClean="0">
                <a:solidFill>
                  <a:srgbClr val="FF0000"/>
                </a:solidFill>
              </a:rPr>
              <a:t>doctrine of equivalents </a:t>
            </a:r>
            <a:r>
              <a:rPr lang="en-US" dirty="0" smtClean="0"/>
              <a:t>is in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63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 secrets are a type of IP that is only valuable because they are not known by others</a:t>
            </a:r>
          </a:p>
          <a:p>
            <a:r>
              <a:rPr lang="en-US" dirty="0" smtClean="0"/>
              <a:t>The company must have a solid grasp of what the secret is and take measures to protect that secret</a:t>
            </a:r>
          </a:p>
          <a:p>
            <a:pPr lvl="1"/>
            <a:r>
              <a:rPr lang="en-US" dirty="0" smtClean="0"/>
              <a:t>These measures may be physical or contractual in nature and include things like NDAs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8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56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Transactional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Contracts are common in the game industry</a:t>
            </a:r>
          </a:p>
          <a:p>
            <a:r>
              <a:rPr lang="en-US" dirty="0" smtClean="0"/>
              <a:t>They have several basic components:</a:t>
            </a:r>
          </a:p>
          <a:p>
            <a:pPr lvl="1"/>
            <a:r>
              <a:rPr lang="en-US" dirty="0" smtClean="0"/>
              <a:t>Capacity – not a minor, mental ability</a:t>
            </a:r>
          </a:p>
          <a:p>
            <a:pPr lvl="1"/>
            <a:r>
              <a:rPr lang="en-US" dirty="0" smtClean="0"/>
              <a:t>Mutual Assent – offer and an acceptance (conditions are often seen as a counter-offer)</a:t>
            </a:r>
          </a:p>
          <a:p>
            <a:pPr lvl="1"/>
            <a:r>
              <a:rPr lang="en-US" dirty="0" smtClean="0"/>
              <a:t>Legal Purpose – doesn’t work for illegal stuff</a:t>
            </a:r>
          </a:p>
          <a:p>
            <a:pPr lvl="1"/>
            <a:r>
              <a:rPr lang="en-US" dirty="0" smtClean="0"/>
              <a:t>Bargained-for Consideration – both parties are getting something out of this</a:t>
            </a:r>
          </a:p>
          <a:p>
            <a:pPr lvl="1"/>
            <a:r>
              <a:rPr lang="en-US" dirty="0" smtClean="0"/>
              <a:t>(sometimes) Signed Writing – must be signed and written to be enforceable under the State of Frauds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01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 all lawyers are skilled in drafting contracts</a:t>
            </a:r>
          </a:p>
          <a:p>
            <a:r>
              <a:rPr lang="en-US" dirty="0" smtClean="0"/>
              <a:t>Transactional lawyers look for two things: Where is the leverage? Where is the money?</a:t>
            </a:r>
          </a:p>
          <a:p>
            <a:r>
              <a:rPr lang="en-US" dirty="0" smtClean="0"/>
              <a:t>Leverage is usually who has more power to negotiate (usually the party with the money) or who risks more if the transaction fails</a:t>
            </a:r>
          </a:p>
          <a:p>
            <a:r>
              <a:rPr lang="en-US" dirty="0" smtClean="0"/>
              <a:t>Type of </a:t>
            </a:r>
            <a:r>
              <a:rPr lang="en-US" dirty="0" smtClean="0">
                <a:solidFill>
                  <a:srgbClr val="FF0000"/>
                </a:solidFill>
              </a:rPr>
              <a:t>breach</a:t>
            </a:r>
            <a:r>
              <a:rPr lang="en-US" dirty="0" smtClean="0"/>
              <a:t>: material or non-material</a:t>
            </a:r>
          </a:p>
          <a:p>
            <a:pPr lvl="1"/>
            <a:r>
              <a:rPr lang="en-US" dirty="0" smtClean="0"/>
              <a:t>The non-breaching party may end the contract and sue in a material case</a:t>
            </a:r>
          </a:p>
          <a:p>
            <a:pPr lvl="1"/>
            <a:r>
              <a:rPr lang="en-US" dirty="0" smtClean="0"/>
              <a:t>A non-material or minor breach does not terminate the contract but does allow for damages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10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understand every provision and why it is there or argue why it should be removed if not needed</a:t>
            </a:r>
          </a:p>
          <a:p>
            <a:r>
              <a:rPr lang="en-US" dirty="0" smtClean="0"/>
              <a:t>Know exactly what your rights, risks, and obligations are in the contract, including any boilerplate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79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Publisher/Developer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Publishers will almost always have more leverage than a developer</a:t>
            </a:r>
          </a:p>
          <a:p>
            <a:r>
              <a:rPr lang="en-US" dirty="0" smtClean="0"/>
              <a:t>Since they pay a substantial amount of money and assume a large amount of risk they often ask for some degree of control over the development</a:t>
            </a:r>
          </a:p>
          <a:p>
            <a:r>
              <a:rPr lang="en-US" dirty="0" smtClean="0"/>
              <a:t>Important sections include: Milestones, Rights Ownership, Work-Made-For-Hire, Contingent Compensation, Advance, Representations and </a:t>
            </a:r>
            <a:r>
              <a:rPr lang="en-US" dirty="0" err="1" smtClean="0"/>
              <a:t>Warrenties</a:t>
            </a:r>
            <a:r>
              <a:rPr lang="en-US" dirty="0" smtClean="0"/>
              <a:t>, Indemnification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19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most instances you will be working for someone else for the first few years of your career</a:t>
            </a:r>
          </a:p>
          <a:p>
            <a:r>
              <a:rPr lang="en-US" dirty="0" smtClean="0"/>
              <a:t>Since the games industry does not have an union most employment agreements are written by the employer</a:t>
            </a:r>
          </a:p>
          <a:p>
            <a:r>
              <a:rPr lang="en-US" dirty="0" smtClean="0"/>
              <a:t>Your contract c/should include: Recitals/Introduction, Duties, Term, NDA, Work-for-Hire, Compensation, Contingent Compensation, Credits, Covenants, Stocks/Revenue Shares/Pensions, Termination, At-will, Disability (allows for no-fault termination), Dispute Resolution (Arbitration)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84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Level &amp; Future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to First Sale</a:t>
            </a:r>
          </a:p>
          <a:p>
            <a:r>
              <a:rPr lang="en-US" dirty="0" smtClean="0"/>
              <a:t>Government Oversight</a:t>
            </a:r>
          </a:p>
          <a:p>
            <a:pPr lvl="1"/>
            <a:r>
              <a:rPr lang="en-US" dirty="0" smtClean="0"/>
              <a:t>Federal or State Review Committees</a:t>
            </a:r>
          </a:p>
          <a:p>
            <a:r>
              <a:rPr lang="en-US" dirty="0" smtClean="0"/>
              <a:t>Separation of manufacturing hardware </a:t>
            </a:r>
            <a:r>
              <a:rPr lang="en-US" smtClean="0"/>
              <a:t>and software/patent ownership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2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Intellectual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intent of IP law is to reward and motivate creators to contribute their ideas/products/</a:t>
            </a:r>
            <a:r>
              <a:rPr lang="en-US" dirty="0" err="1" smtClean="0"/>
              <a:t>etc</a:t>
            </a:r>
            <a:r>
              <a:rPr lang="en-US" dirty="0" smtClean="0"/>
              <a:t> to the world through sale</a:t>
            </a:r>
          </a:p>
          <a:p>
            <a:r>
              <a:rPr lang="en-US" dirty="0" smtClean="0"/>
              <a:t>There are three main forms in the US:</a:t>
            </a:r>
          </a:p>
          <a:p>
            <a:pPr lvl="1"/>
            <a:r>
              <a:rPr lang="en-US" dirty="0" smtClean="0"/>
              <a:t>Copyright</a:t>
            </a:r>
          </a:p>
          <a:p>
            <a:pPr lvl="1"/>
            <a:r>
              <a:rPr lang="en-US" dirty="0" smtClean="0"/>
              <a:t>Patents</a:t>
            </a:r>
          </a:p>
          <a:p>
            <a:pPr lvl="1"/>
            <a:r>
              <a:rPr lang="en-US" dirty="0" smtClean="0"/>
              <a:t>Trademark</a:t>
            </a:r>
          </a:p>
          <a:p>
            <a:r>
              <a:rPr lang="en-US" dirty="0" smtClean="0"/>
              <a:t>While these are federally protected there are also many state level laws that may alter interpretations of the federal regulations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8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Copyright protects creative and original works such as music, software code, or visual displays</a:t>
            </a:r>
          </a:p>
          <a:p>
            <a:r>
              <a:rPr lang="en-US" dirty="0" smtClean="0"/>
              <a:t>Copyright is automatically granted upon the creation of a </a:t>
            </a:r>
            <a:r>
              <a:rPr lang="en-US" dirty="0" smtClean="0">
                <a:solidFill>
                  <a:srgbClr val="FF0000"/>
                </a:solidFill>
              </a:rPr>
              <a:t>fixed </a:t>
            </a:r>
            <a:r>
              <a:rPr lang="en-US" dirty="0" smtClean="0"/>
              <a:t>work in these areas, although you can apply for “official” copyright through the US Patent office</a:t>
            </a:r>
          </a:p>
          <a:p>
            <a:r>
              <a:rPr lang="en-US" dirty="0" smtClean="0"/>
              <a:t>For individuals, copyright lasts for the life of the author plus 70 years</a:t>
            </a:r>
          </a:p>
          <a:p>
            <a:pPr lvl="1"/>
            <a:r>
              <a:rPr lang="en-US" dirty="0" smtClean="0"/>
              <a:t>For companies it is 95 years after first publication or 120 years after creation, which ever is less**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0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Ideas, names, general concepts aren’t protected by copyright</a:t>
            </a:r>
          </a:p>
          <a:p>
            <a:r>
              <a:rPr lang="en-US" dirty="0" smtClean="0"/>
              <a:t>What are the rights in copyright?</a:t>
            </a:r>
          </a:p>
          <a:p>
            <a:pPr lvl="1"/>
            <a:r>
              <a:rPr lang="en-US" dirty="0" smtClean="0"/>
              <a:t>Right to reproduce</a:t>
            </a:r>
          </a:p>
          <a:p>
            <a:pPr lvl="1"/>
            <a:r>
              <a:rPr lang="en-US" dirty="0" smtClean="0"/>
              <a:t>Right to distribute</a:t>
            </a:r>
          </a:p>
          <a:p>
            <a:pPr lvl="1"/>
            <a:r>
              <a:rPr lang="en-US" dirty="0" smtClean="0"/>
              <a:t>Right to publicly perform</a:t>
            </a:r>
          </a:p>
          <a:p>
            <a:pPr lvl="1"/>
            <a:r>
              <a:rPr lang="en-US" dirty="0" smtClean="0"/>
              <a:t>Right to publicly display</a:t>
            </a:r>
          </a:p>
          <a:p>
            <a:pPr lvl="1"/>
            <a:r>
              <a:rPr lang="en-US" dirty="0" smtClean="0"/>
              <a:t>Right to create derivative works</a:t>
            </a:r>
          </a:p>
          <a:p>
            <a:pPr lvl="1"/>
            <a:r>
              <a:rPr lang="en-US" dirty="0" smtClean="0"/>
              <a:t>Right to digitally transmit</a:t>
            </a:r>
          </a:p>
          <a:p>
            <a:r>
              <a:rPr lang="en-US" dirty="0" smtClean="0"/>
              <a:t>The value comes from the ability to sell, transfer, or license any or all of these rights on an exclusive or non-exclusive basis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3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Companies and 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employed by a company and make a creative work under their employ the company (not you) are granted copyright</a:t>
            </a:r>
          </a:p>
          <a:p>
            <a:pPr lvl="1"/>
            <a:r>
              <a:rPr lang="en-US" dirty="0" smtClean="0"/>
              <a:t>If you are a contractor the contract must explicitly acknowledge that their contribution is a work-for-hire</a:t>
            </a:r>
          </a:p>
          <a:p>
            <a:r>
              <a:rPr lang="en-US" dirty="0" smtClean="0"/>
              <a:t>Under the law companies have a duty to pursue copyright infringement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97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Infringement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generally two types of infringement:</a:t>
            </a:r>
          </a:p>
          <a:p>
            <a:pPr lvl="1"/>
            <a:r>
              <a:rPr lang="en-US" dirty="0" smtClean="0"/>
              <a:t>Willful infringement: knowing that it is wrong/illegal and infringing anyway</a:t>
            </a:r>
          </a:p>
          <a:p>
            <a:pPr lvl="1"/>
            <a:r>
              <a:rPr lang="en-US" dirty="0" smtClean="0"/>
              <a:t>Other infringement: the infringer believes that they were not infringing or that they were acting under fair use</a:t>
            </a:r>
          </a:p>
          <a:p>
            <a:r>
              <a:rPr lang="en-US" dirty="0" smtClean="0"/>
              <a:t>If two works are identical but the creators did not have knowledge of the other’s work they both have independent copyrights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64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Vagaries of Copyright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video games are complex pieces of software they fall under copyright in several ways:</a:t>
            </a:r>
          </a:p>
          <a:p>
            <a:pPr lvl="1"/>
            <a:r>
              <a:rPr lang="en-US" dirty="0" smtClean="0"/>
              <a:t>As an audio/visual presentation</a:t>
            </a:r>
          </a:p>
          <a:p>
            <a:pPr lvl="1"/>
            <a:r>
              <a:rPr lang="en-US" dirty="0" smtClean="0"/>
              <a:t>As source code, which is allowed to be duplicated for the purpose of reverse engineering**</a:t>
            </a:r>
          </a:p>
          <a:p>
            <a:r>
              <a:rPr lang="en-US" dirty="0" smtClean="0"/>
              <a:t>There are two types of infringement: contributory (Napster) and vicarious (</a:t>
            </a:r>
            <a:r>
              <a:rPr lang="en-US" dirty="0" err="1" smtClean="0"/>
              <a:t>Megaupload</a:t>
            </a:r>
            <a:r>
              <a:rPr lang="en-US" dirty="0" smtClean="0"/>
              <a:t>*)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3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some protections to the public called fair use which are determined through:</a:t>
            </a:r>
          </a:p>
          <a:p>
            <a:pPr lvl="1"/>
            <a:r>
              <a:rPr lang="en-US" dirty="0" smtClean="0"/>
              <a:t>The purpose and character of the use, including whether such use is of a commercial nature or educational purposes</a:t>
            </a:r>
          </a:p>
          <a:p>
            <a:pPr lvl="1"/>
            <a:r>
              <a:rPr lang="en-US" dirty="0" smtClean="0"/>
              <a:t>The nature of the copyrighted work</a:t>
            </a:r>
          </a:p>
          <a:p>
            <a:pPr lvl="1"/>
            <a:r>
              <a:rPr lang="en-US" dirty="0" smtClean="0"/>
              <a:t>Amount and substantiality of the portion used in relation to work as a whole</a:t>
            </a:r>
          </a:p>
          <a:p>
            <a:pPr lvl="1"/>
            <a:r>
              <a:rPr lang="en-US" dirty="0" smtClean="0"/>
              <a:t>Effect upon the market for the </a:t>
            </a:r>
            <a:r>
              <a:rPr lang="en-US" dirty="0" err="1" smtClean="0"/>
              <a:t>origianl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05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1475</Words>
  <Application>Microsoft Office PowerPoint</Application>
  <PresentationFormat>On-screen Show (4:3)</PresentationFormat>
  <Paragraphs>138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Legal Issues</vt:lpstr>
      <vt:lpstr>PowerPoint Presentation</vt:lpstr>
      <vt:lpstr>Intellectual Property</vt:lpstr>
      <vt:lpstr>Copyright in Games</vt:lpstr>
      <vt:lpstr>More Copyright</vt:lpstr>
      <vt:lpstr>Companies and Copyright</vt:lpstr>
      <vt:lpstr>Copyright Infringement</vt:lpstr>
      <vt:lpstr>Vagaries of Copyright</vt:lpstr>
      <vt:lpstr>Fair Use</vt:lpstr>
      <vt:lpstr>Redress for Infringement</vt:lpstr>
      <vt:lpstr>Trademarks</vt:lpstr>
      <vt:lpstr>Trademarks in Games</vt:lpstr>
      <vt:lpstr>Trademark Dilution</vt:lpstr>
      <vt:lpstr>Patents</vt:lpstr>
      <vt:lpstr>Patent Process</vt:lpstr>
      <vt:lpstr>Patent Types</vt:lpstr>
      <vt:lpstr>Patents in Gaming</vt:lpstr>
      <vt:lpstr>Patent Infringement</vt:lpstr>
      <vt:lpstr>Trade Secrets</vt:lpstr>
      <vt:lpstr>Transactional Law</vt:lpstr>
      <vt:lpstr>What to Look For</vt:lpstr>
      <vt:lpstr>What to Look For</vt:lpstr>
      <vt:lpstr>Publisher/Developer Contract</vt:lpstr>
      <vt:lpstr>Employment Agreements</vt:lpstr>
      <vt:lpstr>Industry Level &amp; Future Issues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Issues</dc:title>
  <dc:creator>Bridget Blodgett</dc:creator>
  <cp:lastModifiedBy>Bridget Blodgett</cp:lastModifiedBy>
  <cp:revision>11</cp:revision>
  <dcterms:created xsi:type="dcterms:W3CDTF">2013-02-26T19:39:50Z</dcterms:created>
  <dcterms:modified xsi:type="dcterms:W3CDTF">2013-02-26T22:23:26Z</dcterms:modified>
</cp:coreProperties>
</file>