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87" r:id="rId5"/>
    <p:sldId id="259" r:id="rId6"/>
    <p:sldId id="260" r:id="rId7"/>
    <p:sldId id="279" r:id="rId8"/>
    <p:sldId id="280" r:id="rId9"/>
    <p:sldId id="261" r:id="rId10"/>
    <p:sldId id="262" r:id="rId11"/>
    <p:sldId id="263" r:id="rId12"/>
    <p:sldId id="281" r:id="rId13"/>
    <p:sldId id="264" r:id="rId14"/>
    <p:sldId id="282" r:id="rId15"/>
    <p:sldId id="284" r:id="rId16"/>
    <p:sldId id="285" r:id="rId17"/>
    <p:sldId id="283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F79D4-A3AE-4CB5-9B78-D084B817BFF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BC0F9-9220-48E8-A7C5-24EE0E4D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8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 Census http://www.census.gov</a:t>
            </a:r>
          </a:p>
          <a:p>
            <a:r>
              <a:rPr lang="en-US" dirty="0" smtClean="0"/>
              <a:t>http://www.freedemographics.com</a:t>
            </a:r>
          </a:p>
          <a:p>
            <a:r>
              <a:rPr lang="en-US" dirty="0" smtClean="0"/>
              <a:t>ESA</a:t>
            </a:r>
            <a:r>
              <a:rPr lang="en-US" baseline="0" dirty="0" smtClean="0"/>
              <a:t> http://www.theesa.com</a:t>
            </a:r>
          </a:p>
          <a:p>
            <a:r>
              <a:rPr lang="en-US" baseline="0" dirty="0" smtClean="0"/>
              <a:t>http://www.medialiteracy.com</a:t>
            </a:r>
          </a:p>
          <a:p>
            <a:r>
              <a:rPr lang="en-US" baseline="0" dirty="0" smtClean="0"/>
              <a:t>Pew Internet http://pewinternet.org/Data-Tools/Get-The-Latest-Statistics.aspx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BC0F9-9220-48E8-A7C5-24EE0E4D542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9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0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3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1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2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3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0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3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7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0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5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3C56-0BF3-4EA7-8D5E-837959D57C9D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CF52-75D3-49A5-9B73-4E47FF34E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7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ketingexperiments.com/blog/marketing-insights/average-conversion-rate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nny-arcade.com/patv/episode/demo-daz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Where do people buy and/or try your game?</a:t>
            </a:r>
          </a:p>
          <a:p>
            <a:r>
              <a:rPr lang="en-US" dirty="0" smtClean="0"/>
              <a:t>Retail (Physical Stores)</a:t>
            </a:r>
          </a:p>
          <a:p>
            <a:pPr lvl="2"/>
            <a:r>
              <a:rPr lang="en-US" dirty="0" smtClean="0"/>
              <a:t>Requires a publisher and the largest up front cash investment ($100,000 - $200,000+) and may not net you much in return</a:t>
            </a:r>
          </a:p>
          <a:p>
            <a:r>
              <a:rPr lang="en-US" dirty="0" smtClean="0"/>
              <a:t>Mailed CDs/DVDs</a:t>
            </a:r>
          </a:p>
          <a:p>
            <a:pPr lvl="1"/>
            <a:r>
              <a:rPr lang="en-US" dirty="0" smtClean="0"/>
              <a:t>This can be through a digital storefront (Bestbuy.com) or offered alongside another method (</a:t>
            </a:r>
            <a:r>
              <a:rPr lang="en-US" dirty="0" err="1" smtClean="0"/>
              <a:t>CustomCD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Digital Download</a:t>
            </a:r>
          </a:p>
          <a:p>
            <a:pPr lvl="1"/>
            <a:r>
              <a:rPr lang="en-US" dirty="0" smtClean="0"/>
              <a:t>Have to cover multiple places for access</a:t>
            </a:r>
          </a:p>
          <a:p>
            <a:r>
              <a:rPr lang="en-US" dirty="0" smtClean="0"/>
              <a:t>Online Publishers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most people think about when they say marketing</a:t>
            </a:r>
          </a:p>
          <a:p>
            <a:r>
              <a:rPr lang="en-US" dirty="0" smtClean="0"/>
              <a:t>Combination of advertising, publicity, and buzz</a:t>
            </a:r>
          </a:p>
          <a:p>
            <a:r>
              <a:rPr lang="en-US" dirty="0" smtClean="0"/>
              <a:t>Buzz is the most famous but the hardest to control and the one you want to focus on the least</a:t>
            </a:r>
          </a:p>
          <a:p>
            <a:r>
              <a:rPr lang="en-US" dirty="0" smtClean="0"/>
              <a:t>Publicity is free advertising (talk shows and interviews before movie premieres)</a:t>
            </a:r>
          </a:p>
          <a:p>
            <a:pPr lvl="1"/>
            <a:r>
              <a:rPr lang="en-US" dirty="0" smtClean="0"/>
              <a:t>Requires tenacity, a plan, and a fearlessness about being annoying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6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Easiest of the three types of promotion</a:t>
            </a:r>
          </a:p>
          <a:p>
            <a:pPr lvl="1"/>
            <a:r>
              <a:rPr lang="en-US" dirty="0" smtClean="0"/>
              <a:t>Also the most expensive</a:t>
            </a:r>
          </a:p>
          <a:p>
            <a:r>
              <a:rPr lang="en-US" dirty="0" smtClean="0"/>
              <a:t>Must know your target market and conversion rate</a:t>
            </a:r>
          </a:p>
          <a:p>
            <a:pPr lvl="1"/>
            <a:r>
              <a:rPr lang="en-US" dirty="0" smtClean="0"/>
              <a:t>What is </a:t>
            </a:r>
            <a:r>
              <a:rPr lang="en-US" dirty="0" smtClean="0">
                <a:hlinkClick r:id="rId2"/>
              </a:rPr>
              <a:t>conversion rate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a target?</a:t>
            </a:r>
          </a:p>
          <a:p>
            <a:r>
              <a:rPr lang="en-US" dirty="0" smtClean="0"/>
              <a:t>Know where are useful places to purchase advertising in terms of ROI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19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important thing to marketers (researchers/strategists) is identifying what customers (real or potential) want</a:t>
            </a:r>
          </a:p>
          <a:p>
            <a:pPr lvl="1"/>
            <a:r>
              <a:rPr lang="en-US" dirty="0" smtClean="0"/>
              <a:t>This may actually exclude the bulk of the population</a:t>
            </a:r>
          </a:p>
          <a:p>
            <a:r>
              <a:rPr lang="en-US" dirty="0" smtClean="0"/>
              <a:t>Then they try to find ways to meet those desires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28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Bulls-eye targeting</a:t>
            </a:r>
          </a:p>
          <a:p>
            <a:pPr lvl="1"/>
            <a:r>
              <a:rPr lang="en-US" dirty="0" smtClean="0"/>
              <a:t>Go after those most likely to purchase – usually pre-existing users</a:t>
            </a:r>
          </a:p>
          <a:p>
            <a:r>
              <a:rPr lang="en-US" dirty="0" smtClean="0"/>
              <a:t>Competitor targeting</a:t>
            </a:r>
          </a:p>
          <a:p>
            <a:pPr lvl="1"/>
            <a:r>
              <a:rPr lang="en-US" dirty="0" smtClean="0"/>
              <a:t>People interested in similar games, advertise on your competitor’s name, volume offsets percentage</a:t>
            </a:r>
          </a:p>
          <a:p>
            <a:r>
              <a:rPr lang="en-US" dirty="0" smtClean="0"/>
              <a:t>Horizontal targeting</a:t>
            </a:r>
          </a:p>
          <a:p>
            <a:pPr lvl="1"/>
            <a:r>
              <a:rPr lang="en-US" dirty="0" smtClean="0"/>
              <a:t>Knowing when to use it is important, often cheaper than a vertical move with a higher focus</a:t>
            </a:r>
          </a:p>
          <a:p>
            <a:r>
              <a:rPr lang="en-US" dirty="0" smtClean="0"/>
              <a:t>Vertical targeting</a:t>
            </a:r>
          </a:p>
          <a:p>
            <a:pPr lvl="1"/>
            <a:r>
              <a:rPr lang="en-US" dirty="0" smtClean="0"/>
              <a:t>The most common go-to, high competition, high price, low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46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\\cissv0\faculty\ID33UV76\Scanned Documents\Image (1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4106" r="6269" b="7167"/>
          <a:stretch/>
        </p:blipFill>
        <p:spPr bwMode="auto">
          <a:xfrm rot="5640000">
            <a:off x="1597845" y="-1001244"/>
            <a:ext cx="5701530" cy="909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46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does X profit from spending Y on ads?</a:t>
            </a:r>
          </a:p>
          <a:p>
            <a:pPr lvl="1"/>
            <a:r>
              <a:rPr lang="en-US" dirty="0" smtClean="0"/>
              <a:t>Sometimes ads don’t always have a positive ROI (lost leader </a:t>
            </a:r>
            <a:r>
              <a:rPr lang="en-US" dirty="0" err="1" smtClean="0"/>
              <a:t>strat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 a great choice for small developers/indie </a:t>
            </a:r>
            <a:r>
              <a:rPr lang="en-US" dirty="0" err="1" smtClean="0"/>
              <a:t>dev</a:t>
            </a:r>
            <a:endParaRPr lang="en-US" dirty="0" smtClean="0"/>
          </a:p>
          <a:p>
            <a:r>
              <a:rPr lang="en-US" dirty="0" smtClean="0"/>
              <a:t>What about print/radio/</a:t>
            </a:r>
            <a:r>
              <a:rPr lang="en-US" dirty="0" err="1" smtClean="0"/>
              <a:t>tv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High cost, low return, better for brand awareness (Why is this good for </a:t>
            </a:r>
            <a:r>
              <a:rPr lang="en-US" dirty="0" err="1" smtClean="0"/>
              <a:t>WoW</a:t>
            </a:r>
            <a:r>
              <a:rPr lang="en-US" dirty="0" smtClean="0"/>
              <a:t> or Halo?)</a:t>
            </a:r>
          </a:p>
          <a:p>
            <a:r>
              <a:rPr lang="en-US" dirty="0" smtClean="0"/>
              <a:t>What is the most effective form of online ads?</a:t>
            </a:r>
          </a:p>
          <a:p>
            <a:pPr lvl="1"/>
            <a:r>
              <a:rPr lang="en-US" dirty="0" smtClean="0"/>
              <a:t>Potentially email, but generally depends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74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Lingo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CTR</a:t>
            </a:r>
          </a:p>
          <a:p>
            <a:r>
              <a:rPr lang="en-US" dirty="0" smtClean="0"/>
              <a:t>CPM</a:t>
            </a:r>
          </a:p>
          <a:p>
            <a:r>
              <a:rPr lang="en-US" dirty="0" smtClean="0"/>
              <a:t>CPC</a:t>
            </a:r>
          </a:p>
          <a:p>
            <a:r>
              <a:rPr lang="en-US" dirty="0" smtClean="0"/>
              <a:t>CPA</a:t>
            </a:r>
          </a:p>
          <a:p>
            <a:r>
              <a:rPr lang="en-US" dirty="0" smtClean="0"/>
              <a:t>ROI</a:t>
            </a:r>
          </a:p>
          <a:p>
            <a:r>
              <a:rPr lang="en-US" dirty="0" smtClean="0"/>
              <a:t>RPM</a:t>
            </a:r>
          </a:p>
          <a:p>
            <a:r>
              <a:rPr lang="en-US" dirty="0" smtClean="0"/>
              <a:t>IAB</a:t>
            </a:r>
          </a:p>
          <a:p>
            <a:r>
              <a:rPr lang="en-US" dirty="0" smtClean="0"/>
              <a:t>RON/ROS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9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Games </a:t>
            </a:r>
            <a:r>
              <a:rPr lang="en-US" dirty="0" err="1" smtClean="0"/>
              <a:t>vs</a:t>
            </a:r>
            <a:r>
              <a:rPr lang="en-US" dirty="0" smtClean="0"/>
              <a:t>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While there is a link between your game and your company they aren’t the same thing</a:t>
            </a:r>
          </a:p>
          <a:p>
            <a:r>
              <a:rPr lang="en-US" dirty="0" smtClean="0"/>
              <a:t>First priority is selling the product</a:t>
            </a:r>
          </a:p>
          <a:p>
            <a:pPr lvl="1"/>
            <a:r>
              <a:rPr lang="en-US" dirty="0" smtClean="0"/>
              <a:t>Without cash in hand a good company rep is worthless</a:t>
            </a:r>
          </a:p>
          <a:p>
            <a:r>
              <a:rPr lang="en-US" dirty="0" smtClean="0"/>
              <a:t>Once your further into the marketing campaign then consider introducing the company</a:t>
            </a:r>
          </a:p>
          <a:p>
            <a:pPr lvl="1"/>
            <a:r>
              <a:rPr lang="en-US" dirty="0" smtClean="0"/>
              <a:t>Knowledge of the game creates a positive mental link and deepens interest in your product(s)</a:t>
            </a:r>
          </a:p>
        </p:txBody>
      </p:sp>
    </p:spTree>
    <p:extLst>
      <p:ext uri="{BB962C8B-B14F-4D97-AF65-F5344CB8AC3E}">
        <p14:creationId xmlns:p14="http://schemas.microsoft.com/office/powerpoint/2010/main" val="395260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Phases of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Pre-development</a:t>
            </a:r>
          </a:p>
          <a:p>
            <a:pPr lvl="1"/>
            <a:r>
              <a:rPr lang="en-US" dirty="0" smtClean="0"/>
              <a:t>Market studies to see what is currently available, what it needs, what it doesn’t want</a:t>
            </a:r>
          </a:p>
          <a:p>
            <a:r>
              <a:rPr lang="en-US" dirty="0" smtClean="0"/>
              <a:t>Pre-Release (Post-development)</a:t>
            </a:r>
          </a:p>
          <a:p>
            <a:pPr lvl="1"/>
            <a:r>
              <a:rPr lang="en-US" dirty="0" smtClean="0"/>
              <a:t>Everything that needs to be set up for launch day</a:t>
            </a:r>
          </a:p>
          <a:p>
            <a:r>
              <a:rPr lang="en-US" dirty="0" smtClean="0"/>
              <a:t>Release</a:t>
            </a:r>
          </a:p>
          <a:p>
            <a:pPr lvl="1"/>
            <a:r>
              <a:rPr lang="en-US" dirty="0" smtClean="0"/>
              <a:t>Maintaining during launch, PR to spread launch</a:t>
            </a:r>
          </a:p>
          <a:p>
            <a:r>
              <a:rPr lang="en-US" dirty="0" smtClean="0"/>
              <a:t>Post-Release</a:t>
            </a:r>
          </a:p>
          <a:p>
            <a:pPr lvl="1"/>
            <a:r>
              <a:rPr lang="en-US" dirty="0" smtClean="0"/>
              <a:t>Support promotion, measuring results, adjustments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2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 is a term that is thrown around a lot</a:t>
            </a:r>
          </a:p>
          <a:p>
            <a:r>
              <a:rPr lang="en-US" dirty="0" smtClean="0"/>
              <a:t>What are some common uses of the term marketing?</a:t>
            </a:r>
          </a:p>
          <a:p>
            <a:r>
              <a:rPr lang="en-US" dirty="0" smtClean="0"/>
              <a:t>How do they differ from other similar terms like public relations(PR)?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04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Perfect your game</a:t>
            </a:r>
          </a:p>
          <a:p>
            <a:pPr lvl="1"/>
            <a:r>
              <a:rPr lang="en-US" dirty="0" smtClean="0"/>
              <a:t>Working game, beta tested and improved</a:t>
            </a:r>
          </a:p>
          <a:p>
            <a:r>
              <a:rPr lang="en-US" dirty="0" smtClean="0"/>
              <a:t>Set up the website</a:t>
            </a:r>
          </a:p>
          <a:p>
            <a:pPr lvl="1"/>
            <a:r>
              <a:rPr lang="en-US" dirty="0" smtClean="0"/>
              <a:t>Lots of information about the game</a:t>
            </a:r>
          </a:p>
          <a:p>
            <a:pPr lvl="1"/>
            <a:r>
              <a:rPr lang="en-US" dirty="0" smtClean="0"/>
              <a:t>SEO to increased accessibility</a:t>
            </a:r>
          </a:p>
          <a:p>
            <a:r>
              <a:rPr lang="en-US" dirty="0" smtClean="0"/>
              <a:t>Public relations</a:t>
            </a:r>
          </a:p>
          <a:p>
            <a:pPr lvl="1"/>
            <a:r>
              <a:rPr lang="en-US" dirty="0" smtClean="0"/>
              <a:t>Press kit, Demo(?), Previews, Trade Shows</a:t>
            </a:r>
          </a:p>
          <a:p>
            <a:r>
              <a:rPr lang="en-US" dirty="0" smtClean="0"/>
              <a:t>Price</a:t>
            </a:r>
          </a:p>
        </p:txBody>
      </p:sp>
    </p:spTree>
    <p:extLst>
      <p:ext uri="{BB962C8B-B14F-4D97-AF65-F5344CB8AC3E}">
        <p14:creationId xmlns:p14="http://schemas.microsoft.com/office/powerpoint/2010/main" val="1444664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Sell, sell, sell</a:t>
            </a:r>
          </a:p>
          <a:p>
            <a:pPr lvl="1"/>
            <a:r>
              <a:rPr lang="en-US" dirty="0" smtClean="0"/>
              <a:t>At launch the game should be accessible and ready to play/support players (MMO fails)</a:t>
            </a:r>
          </a:p>
          <a:p>
            <a:r>
              <a:rPr lang="en-US" dirty="0" smtClean="0"/>
              <a:t>Measure Sales</a:t>
            </a:r>
          </a:p>
          <a:p>
            <a:pPr lvl="1"/>
            <a:r>
              <a:rPr lang="en-US" dirty="0" smtClean="0"/>
              <a:t>Start gathering data including demographics, adjust pricing, gather feedback for improvements</a:t>
            </a:r>
          </a:p>
          <a:p>
            <a:r>
              <a:rPr lang="en-US" dirty="0" smtClean="0"/>
              <a:t>Overclock PR</a:t>
            </a:r>
          </a:p>
          <a:p>
            <a:pPr lvl="1"/>
            <a:r>
              <a:rPr lang="en-US" dirty="0" smtClean="0"/>
              <a:t>Buy advertisements, distribute new </a:t>
            </a:r>
            <a:r>
              <a:rPr lang="en-US" dirty="0" err="1" smtClean="0"/>
              <a:t>presskits</a:t>
            </a:r>
            <a:r>
              <a:rPr lang="en-US" dirty="0" smtClean="0"/>
              <a:t>, journalists and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31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Don’t stop promoting</a:t>
            </a:r>
          </a:p>
          <a:p>
            <a:pPr lvl="1"/>
            <a:r>
              <a:rPr lang="en-US" dirty="0" smtClean="0"/>
              <a:t>Update the marketing </a:t>
            </a:r>
            <a:r>
              <a:rPr lang="en-US" dirty="0" err="1" smtClean="0"/>
              <a:t>strat</a:t>
            </a:r>
            <a:r>
              <a:rPr lang="en-US" dirty="0" smtClean="0"/>
              <a:t> based upon feedback and demographics you’ve gathered</a:t>
            </a:r>
          </a:p>
          <a:p>
            <a:r>
              <a:rPr lang="en-US" dirty="0" smtClean="0"/>
              <a:t>Measure sales</a:t>
            </a:r>
          </a:p>
          <a:p>
            <a:pPr lvl="1"/>
            <a:r>
              <a:rPr lang="en-US" dirty="0" smtClean="0"/>
              <a:t>Make sure you’re getting the return and percentages you were aiming for, look for surprises or inconsistencies in sales data, evaluate your advertising</a:t>
            </a:r>
          </a:p>
          <a:p>
            <a:r>
              <a:rPr lang="en-US" dirty="0" smtClean="0"/>
              <a:t>Game adjustments</a:t>
            </a:r>
          </a:p>
          <a:p>
            <a:pPr lvl="1"/>
            <a:r>
              <a:rPr lang="en-US" dirty="0" smtClean="0"/>
              <a:t>Get customer feedback and rebalance as necessary</a:t>
            </a:r>
          </a:p>
          <a:p>
            <a:r>
              <a:rPr lang="en-US" dirty="0" smtClean="0"/>
              <a:t>Explore options</a:t>
            </a:r>
          </a:p>
          <a:p>
            <a:pPr lvl="1"/>
            <a:r>
              <a:rPr lang="en-US" dirty="0" smtClean="0"/>
              <a:t>Begin looking at sequels, other publishing outlets, other money generating tie-ins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52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Your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 your research</a:t>
            </a:r>
          </a:p>
          <a:p>
            <a:pPr lvl="1"/>
            <a:r>
              <a:rPr lang="en-US" dirty="0" smtClean="0"/>
              <a:t>Often many free sites offer general demographics info or you can pay a company to get specific info (or try to gather it yourself) or you can buy the data from someone else</a:t>
            </a:r>
          </a:p>
          <a:p>
            <a:r>
              <a:rPr lang="en-US" dirty="0" smtClean="0"/>
              <a:t>Not just for kids</a:t>
            </a:r>
          </a:p>
          <a:p>
            <a:pPr lvl="1"/>
            <a:r>
              <a:rPr lang="en-US" dirty="0" smtClean="0"/>
              <a:t>Keep up with demographics changes</a:t>
            </a:r>
          </a:p>
          <a:p>
            <a:pPr lvl="1"/>
            <a:r>
              <a:rPr lang="en-US" dirty="0" smtClean="0"/>
              <a:t>Not just 18 – 35 </a:t>
            </a:r>
            <a:r>
              <a:rPr lang="en-US" dirty="0" err="1" smtClean="0"/>
              <a:t>y.o</a:t>
            </a:r>
            <a:r>
              <a:rPr lang="en-US" dirty="0" smtClean="0"/>
              <a:t>. males</a:t>
            </a:r>
          </a:p>
          <a:p>
            <a:r>
              <a:rPr lang="en-US" dirty="0" smtClean="0"/>
              <a:t>Market segmentation</a:t>
            </a:r>
          </a:p>
          <a:p>
            <a:pPr lvl="1"/>
            <a:r>
              <a:rPr lang="en-US" dirty="0" smtClean="0"/>
              <a:t>Take your total market and break it down (geographic, demographic, psychographic, or behavioral)</a:t>
            </a:r>
          </a:p>
          <a:p>
            <a:r>
              <a:rPr lang="en-US" dirty="0" smtClean="0"/>
              <a:t>User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22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 shows are often big marketing events</a:t>
            </a:r>
          </a:p>
          <a:p>
            <a:pPr lvl="1"/>
            <a:r>
              <a:rPr lang="en-US" dirty="0" smtClean="0"/>
              <a:t>Used to announce large changes (new console gen) or big game launches (ESO)</a:t>
            </a:r>
          </a:p>
          <a:p>
            <a:r>
              <a:rPr lang="en-US" dirty="0" smtClean="0"/>
              <a:t>Trade shows are often expensive and have high expectations in terms of presentation</a:t>
            </a:r>
          </a:p>
          <a:p>
            <a:r>
              <a:rPr lang="en-US" dirty="0" smtClean="0"/>
              <a:t>Can generate word of mouth quickly</a:t>
            </a:r>
          </a:p>
          <a:p>
            <a:r>
              <a:rPr lang="en-US" dirty="0" smtClean="0"/>
              <a:t>Beginning to decline in importance overall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8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Mistakes to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a vision</a:t>
            </a:r>
          </a:p>
          <a:p>
            <a:r>
              <a:rPr lang="en-US" dirty="0" smtClean="0"/>
              <a:t>Inadequate research</a:t>
            </a:r>
          </a:p>
          <a:p>
            <a:r>
              <a:rPr lang="en-US" dirty="0" smtClean="0"/>
              <a:t>Design duds</a:t>
            </a:r>
          </a:p>
          <a:p>
            <a:r>
              <a:rPr lang="en-US" dirty="0" smtClean="0"/>
              <a:t>Thinking too small</a:t>
            </a:r>
          </a:p>
          <a:p>
            <a:r>
              <a:rPr lang="en-US" dirty="0" smtClean="0"/>
              <a:t>Not knowing when to stop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6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program focuses a lot on the development of actual games:</a:t>
            </a:r>
          </a:p>
          <a:p>
            <a:pPr lvl="1"/>
            <a:r>
              <a:rPr lang="en-US" dirty="0" smtClean="0"/>
              <a:t>Having a strong portfolio can get you a job</a:t>
            </a:r>
          </a:p>
          <a:p>
            <a:r>
              <a:rPr lang="en-US" dirty="0" smtClean="0"/>
              <a:t>But developing a game and then trying to sell it (indie style) isn’t actually a good strategy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The starting point of all marketing should be to</a:t>
            </a:r>
            <a:r>
              <a:rPr lang="en-US" b="1" dirty="0" smtClean="0"/>
              <a:t> define your goals</a:t>
            </a:r>
          </a:p>
        </p:txBody>
      </p:sp>
    </p:spTree>
    <p:extLst>
      <p:ext uri="{BB962C8B-B14F-4D97-AF65-F5344CB8AC3E}">
        <p14:creationId xmlns:p14="http://schemas.microsoft.com/office/powerpoint/2010/main" val="24055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Who is the customer?</a:t>
            </a:r>
          </a:p>
          <a:p>
            <a:r>
              <a:rPr lang="en-US" dirty="0" smtClean="0"/>
              <a:t>What does the customer desire from the product?</a:t>
            </a:r>
          </a:p>
          <a:p>
            <a:r>
              <a:rPr lang="en-US" dirty="0" smtClean="0"/>
              <a:t>Where will the customer purchase the product?</a:t>
            </a:r>
          </a:p>
          <a:p>
            <a:r>
              <a:rPr lang="en-US" dirty="0" smtClean="0"/>
              <a:t>Why does the customer buy the product?</a:t>
            </a:r>
          </a:p>
          <a:p>
            <a:r>
              <a:rPr lang="en-US" dirty="0" smtClean="0"/>
              <a:t>When does the customer purchase the product?</a:t>
            </a:r>
          </a:p>
          <a:p>
            <a:r>
              <a:rPr lang="en-US" dirty="0" smtClean="0"/>
              <a:t>How does the customer seek satisfaction in </a:t>
            </a:r>
            <a:r>
              <a:rPr lang="en-US" smtClean="0"/>
              <a:t>the market?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3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Conceptually marketing is focused around four topics (the 4Ps)</a:t>
            </a:r>
          </a:p>
          <a:p>
            <a:pPr lvl="1"/>
            <a:r>
              <a:rPr lang="en-US" dirty="0" smtClean="0"/>
              <a:t>Product</a:t>
            </a:r>
          </a:p>
          <a:p>
            <a:pPr lvl="1"/>
            <a:r>
              <a:rPr lang="en-US" dirty="0" smtClean="0"/>
              <a:t>Price</a:t>
            </a:r>
          </a:p>
          <a:p>
            <a:pPr lvl="1"/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Promotion</a:t>
            </a:r>
          </a:p>
          <a:p>
            <a:r>
              <a:rPr lang="en-US" dirty="0" smtClean="0"/>
              <a:t>These Ps are good general background and guidance</a:t>
            </a:r>
          </a:p>
          <a:p>
            <a:pPr lvl="1"/>
            <a:r>
              <a:rPr lang="en-US" dirty="0" smtClean="0"/>
              <a:t>They don’t represent something that works in detail (Marx’s Manifesto vs. Russian Communism)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4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the part most often focused upon by game companies</a:t>
            </a:r>
          </a:p>
          <a:p>
            <a:pPr lvl="1"/>
            <a:r>
              <a:rPr lang="en-US" dirty="0" smtClean="0"/>
              <a:t>It’s what is actually being sold</a:t>
            </a:r>
          </a:p>
          <a:p>
            <a:pPr lvl="1"/>
            <a:r>
              <a:rPr lang="en-US" dirty="0" smtClean="0"/>
              <a:t>It’s not always what is being marketed</a:t>
            </a:r>
          </a:p>
          <a:p>
            <a:r>
              <a:rPr lang="en-US" dirty="0" smtClean="0"/>
              <a:t>Two key words: </a:t>
            </a:r>
            <a:r>
              <a:rPr lang="en-US" i="1" dirty="0" smtClean="0"/>
              <a:t>want</a:t>
            </a:r>
            <a:r>
              <a:rPr lang="en-US" dirty="0" smtClean="0"/>
              <a:t> and </a:t>
            </a:r>
            <a:r>
              <a:rPr lang="en-US" i="1" dirty="0" smtClean="0"/>
              <a:t>need</a:t>
            </a:r>
          </a:p>
          <a:p>
            <a:pPr lvl="1"/>
            <a:r>
              <a:rPr lang="en-US" dirty="0" smtClean="0"/>
              <a:t>Have to make sure you’re actually proving both!</a:t>
            </a:r>
          </a:p>
          <a:p>
            <a:r>
              <a:rPr lang="en-US" dirty="0" smtClean="0"/>
              <a:t>Designing Demos</a:t>
            </a:r>
          </a:p>
          <a:p>
            <a:pPr lvl="1"/>
            <a:r>
              <a:rPr lang="en-US" dirty="0" smtClean="0">
                <a:hlinkClick r:id="rId2"/>
              </a:rPr>
              <a:t>Are they even needed?</a:t>
            </a:r>
            <a:endParaRPr lang="en-US" dirty="0" smtClean="0"/>
          </a:p>
          <a:p>
            <a:pPr lvl="1"/>
            <a:r>
              <a:rPr lang="en-US" dirty="0" smtClean="0"/>
              <a:t>Demos can sell products OR break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One type of demo is still really relevant…</a:t>
            </a:r>
          </a:p>
          <a:p>
            <a:r>
              <a:rPr lang="en-US" dirty="0" smtClean="0"/>
              <a:t>Episodic games</a:t>
            </a:r>
          </a:p>
          <a:p>
            <a:pPr lvl="1"/>
            <a:r>
              <a:rPr lang="en-US" dirty="0" smtClean="0"/>
              <a:t>These can often keep people playing and invested in the game well after its normal shelf life has expired</a:t>
            </a:r>
          </a:p>
          <a:p>
            <a:pPr lvl="1"/>
            <a:r>
              <a:rPr lang="en-US" dirty="0" smtClean="0"/>
              <a:t>How many of you would pick up Half Life 2: Episode 3 if it came out tomorrow?</a:t>
            </a:r>
          </a:p>
          <a:p>
            <a:r>
              <a:rPr lang="en-US" dirty="0" smtClean="0"/>
              <a:t>This can be very lucrative way to both attract and audience and keep them hanging around</a:t>
            </a:r>
          </a:p>
          <a:p>
            <a:pPr lvl="1"/>
            <a:r>
              <a:rPr lang="en-US" dirty="0" smtClean="0"/>
              <a:t>Spartan Ops is another example</a:t>
            </a:r>
          </a:p>
        </p:txBody>
      </p:sp>
    </p:spTree>
    <p:extLst>
      <p:ext uri="{BB962C8B-B14F-4D97-AF65-F5344CB8AC3E}">
        <p14:creationId xmlns:p14="http://schemas.microsoft.com/office/powerpoint/2010/main" val="122430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Package: The Hidden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needs to be attractive, thematic, and just informative enough to pull people in</a:t>
            </a:r>
          </a:p>
          <a:p>
            <a:r>
              <a:rPr lang="en-US" dirty="0" smtClean="0"/>
              <a:t>Those six bullet points (Unique Selling Points ) in the back matter!</a:t>
            </a:r>
          </a:p>
          <a:p>
            <a:pPr lvl="1"/>
            <a:r>
              <a:rPr lang="en-US" dirty="0" smtClean="0"/>
              <a:t>Both for sales of the game AND for marketing it to publishers</a:t>
            </a:r>
          </a:p>
          <a:p>
            <a:r>
              <a:rPr lang="en-US" dirty="0" smtClean="0"/>
              <a:t>Packaging plays into and may be the first intro to the gestalt of the game</a:t>
            </a:r>
          </a:p>
          <a:p>
            <a:r>
              <a:rPr lang="en-US" dirty="0" smtClean="0"/>
              <a:t>How does this work with digital </a:t>
            </a:r>
            <a:r>
              <a:rPr lang="en-US" dirty="0" err="1" smtClean="0"/>
              <a:t>distro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is not the same as value</a:t>
            </a:r>
          </a:p>
          <a:p>
            <a:pPr lvl="1"/>
            <a:r>
              <a:rPr lang="en-US" dirty="0" smtClean="0"/>
              <a:t>The value of the product should always be greater than its price</a:t>
            </a:r>
          </a:p>
          <a:p>
            <a:r>
              <a:rPr lang="en-US" dirty="0" smtClean="0"/>
              <a:t>Methods of pricing:</a:t>
            </a:r>
          </a:p>
          <a:p>
            <a:pPr lvl="1"/>
            <a:r>
              <a:rPr lang="en-US" dirty="0" smtClean="0"/>
              <a:t>Prestige Pricing (collector’s edition)</a:t>
            </a:r>
          </a:p>
          <a:p>
            <a:pPr lvl="1"/>
            <a:r>
              <a:rPr lang="en-US" dirty="0" smtClean="0"/>
              <a:t>Penetration Pricing (</a:t>
            </a:r>
            <a:r>
              <a:rPr lang="en-US" dirty="0" err="1"/>
              <a:t>M</a:t>
            </a:r>
            <a:r>
              <a:rPr lang="en-US" dirty="0" err="1" smtClean="0"/>
              <a:t>inecraft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Hardest Dollar (Steam Sales)</a:t>
            </a:r>
          </a:p>
          <a:p>
            <a:pPr lvl="1"/>
            <a:r>
              <a:rPr lang="en-US" dirty="0" smtClean="0"/>
              <a:t>Intangible Terms of Sale (Crackdown’s Halo Demo)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1239</Words>
  <Application>Microsoft Office PowerPoint</Application>
  <PresentationFormat>On-screen Show (4:3)</PresentationFormat>
  <Paragraphs>178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Marketing</vt:lpstr>
      <vt:lpstr>Meaning</vt:lpstr>
      <vt:lpstr>Importance</vt:lpstr>
      <vt:lpstr>Goals</vt:lpstr>
      <vt:lpstr>Four Ps</vt:lpstr>
      <vt:lpstr>Product</vt:lpstr>
      <vt:lpstr>Modern Demos</vt:lpstr>
      <vt:lpstr>Package: The Hidden Product</vt:lpstr>
      <vt:lpstr>Price</vt:lpstr>
      <vt:lpstr>Place</vt:lpstr>
      <vt:lpstr>Promotion</vt:lpstr>
      <vt:lpstr>Advertising</vt:lpstr>
      <vt:lpstr>Marketers</vt:lpstr>
      <vt:lpstr>Targeting</vt:lpstr>
      <vt:lpstr>PowerPoint Presentation</vt:lpstr>
      <vt:lpstr>Common Questions</vt:lpstr>
      <vt:lpstr>Ad Lingo</vt:lpstr>
      <vt:lpstr>Marketing Games vs Companies</vt:lpstr>
      <vt:lpstr>Four Phases of Marketing</vt:lpstr>
      <vt:lpstr>Pre-Release</vt:lpstr>
      <vt:lpstr>Release</vt:lpstr>
      <vt:lpstr>Post Release</vt:lpstr>
      <vt:lpstr>Knowing Your Audience</vt:lpstr>
      <vt:lpstr>Live Advertising</vt:lpstr>
      <vt:lpstr>Mistakes to Avoid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Bridget Blodgett</dc:creator>
  <cp:lastModifiedBy>Bridget Blodgett</cp:lastModifiedBy>
  <cp:revision>14</cp:revision>
  <dcterms:created xsi:type="dcterms:W3CDTF">2013-02-05T19:31:36Z</dcterms:created>
  <dcterms:modified xsi:type="dcterms:W3CDTF">2013-02-05T22:13:17Z</dcterms:modified>
</cp:coreProperties>
</file>