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73" r:id="rId5"/>
    <p:sldId id="274" r:id="rId6"/>
    <p:sldId id="275" r:id="rId7"/>
    <p:sldId id="270" r:id="rId8"/>
    <p:sldId id="272" r:id="rId9"/>
    <p:sldId id="276" r:id="rId10"/>
    <p:sldId id="279" r:id="rId11"/>
    <p:sldId id="280" r:id="rId12"/>
    <p:sldId id="271" r:id="rId13"/>
    <p:sldId id="277" r:id="rId14"/>
    <p:sldId id="278" r:id="rId15"/>
    <p:sldId id="262" r:id="rId16"/>
    <p:sldId id="259" r:id="rId17"/>
    <p:sldId id="260" r:id="rId18"/>
    <p:sldId id="268" r:id="rId19"/>
    <p:sldId id="266" r:id="rId20"/>
    <p:sldId id="263" r:id="rId21"/>
    <p:sldId id="267" r:id="rId22"/>
    <p:sldId id="269" r:id="rId23"/>
    <p:sldId id="264" r:id="rId24"/>
    <p:sldId id="265" r:id="rId25"/>
    <p:sldId id="26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D25D-BF37-4B63-8687-9CC72C879536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F82A5-9967-4304-A7B1-619AC1225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6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http://en.wikipedia.org/wiki/Waterfall_model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F82A5-9967-4304-A7B1-619AC122569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4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more information: http://www.agileleadershipnetwork.org/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F82A5-9967-4304-A7B1-619AC122569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60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Agile Development – a systems development strategy wherein</a:t>
            </a:r>
            <a:r>
              <a:rPr lang="en-US" baseline="0" dirty="0" smtClean="0"/>
              <a:t> the system developers are given the flexibility to select from a variety of appropriate </a:t>
            </a:r>
            <a:r>
              <a:rPr lang="en-US" baseline="0" dirty="0" err="1" smtClean="0"/>
              <a:t>toools</a:t>
            </a:r>
            <a:r>
              <a:rPr lang="en-US" baseline="0" dirty="0" smtClean="0"/>
              <a:t> and techniques to best accomplish the tasks at hand. Agile development is believed </a:t>
            </a:r>
            <a:r>
              <a:rPr lang="en-US" baseline="0" dirty="0" err="1" smtClean="0"/>
              <a:t>ti</a:t>
            </a:r>
            <a:r>
              <a:rPr lang="en-US" baseline="0" dirty="0" smtClean="0"/>
              <a:t> strike and optimal balance between productivity and quality for systems development</a:t>
            </a:r>
          </a:p>
          <a:p>
            <a:endParaRPr lang="en-US" baseline="0" dirty="0" smtClean="0"/>
          </a:p>
          <a:p>
            <a:r>
              <a:rPr lang="en-US" dirty="0" smtClean="0"/>
              <a:t>http://en.wikipedia.org/wiki/Agile_software_development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F82A5-9967-4304-A7B1-619AC122569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66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http://en.wikipedia.org/wiki/Iterative_and_incremental_development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F82A5-9967-4304-A7B1-619AC122569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9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9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60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1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0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7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6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5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5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0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3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8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221F4-4A7F-4E06-9C7F-8188FD062098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4EA54-B4B8-48F6-8E17-FB663259E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spoonin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kotaku.com/5964700/you-can-thank-women-for-dragon-age-3s-lack-of-creepy-sex-plo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Team Building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405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9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Team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 smtClean="0"/>
              <a:t>Upper management:</a:t>
            </a:r>
          </a:p>
          <a:p>
            <a:pPr lvl="1"/>
            <a:r>
              <a:rPr lang="en-US" dirty="0" smtClean="0"/>
              <a:t>Studio head</a:t>
            </a:r>
          </a:p>
          <a:p>
            <a:pPr lvl="1"/>
            <a:r>
              <a:rPr lang="en-US" dirty="0" smtClean="0"/>
              <a:t>Producer</a:t>
            </a:r>
          </a:p>
          <a:p>
            <a:pPr lvl="1"/>
            <a:r>
              <a:rPr lang="en-US" dirty="0" smtClean="0"/>
              <a:t>Creative director</a:t>
            </a:r>
          </a:p>
          <a:p>
            <a:pPr lvl="1"/>
            <a:r>
              <a:rPr lang="en-US" dirty="0" smtClean="0"/>
              <a:t>Art director</a:t>
            </a:r>
          </a:p>
          <a:p>
            <a:pPr lvl="1"/>
            <a:r>
              <a:rPr lang="en-US" dirty="0" smtClean="0"/>
              <a:t>Director of engineering</a:t>
            </a:r>
          </a:p>
          <a:p>
            <a:pPr lvl="1"/>
            <a:r>
              <a:rPr lang="en-US" dirty="0" smtClean="0"/>
              <a:t>Lead designer</a:t>
            </a:r>
          </a:p>
          <a:p>
            <a:r>
              <a:rPr lang="en-US" dirty="0" smtClean="0"/>
              <a:t>Holy Trinity</a:t>
            </a:r>
          </a:p>
          <a:p>
            <a:pPr lvl="1"/>
            <a:r>
              <a:rPr lang="en-US" dirty="0" smtClean="0"/>
              <a:t>Engineers</a:t>
            </a:r>
          </a:p>
          <a:p>
            <a:pPr lvl="1"/>
            <a:r>
              <a:rPr lang="en-US" dirty="0" smtClean="0"/>
              <a:t>Artists</a:t>
            </a:r>
          </a:p>
          <a:p>
            <a:pPr lvl="1"/>
            <a:r>
              <a:rPr lang="en-US" dirty="0" smtClean="0"/>
              <a:t>Designers</a:t>
            </a:r>
          </a:p>
          <a:p>
            <a:r>
              <a:rPr lang="en-US" dirty="0" smtClean="0"/>
              <a:t>Everyone Else</a:t>
            </a:r>
          </a:p>
          <a:p>
            <a:pPr lvl="1"/>
            <a:r>
              <a:rPr lang="en-US" dirty="0" smtClean="0"/>
              <a:t>QA Testers</a:t>
            </a:r>
          </a:p>
          <a:p>
            <a:pPr lvl="1"/>
            <a:r>
              <a:rPr lang="en-US" dirty="0" smtClean="0"/>
              <a:t>IT Support</a:t>
            </a:r>
          </a:p>
          <a:p>
            <a:pPr lvl="1"/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Marketing/PR</a:t>
            </a:r>
          </a:p>
          <a:p>
            <a:pPr lvl="1"/>
            <a:r>
              <a:rPr lang="en-US" dirty="0" smtClean="0"/>
              <a:t>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82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Paperwork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NDA</a:t>
            </a:r>
          </a:p>
          <a:p>
            <a:r>
              <a:rPr lang="en-US" dirty="0" smtClean="0"/>
              <a:t>Non-Compete</a:t>
            </a:r>
          </a:p>
          <a:p>
            <a:r>
              <a:rPr lang="en-US" dirty="0" smtClean="0"/>
              <a:t>Assignment of Inventions</a:t>
            </a:r>
          </a:p>
          <a:p>
            <a:r>
              <a:rPr lang="en-US" dirty="0" smtClean="0"/>
              <a:t>Tax and Eligibility forms</a:t>
            </a:r>
          </a:p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Background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50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Your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gets a voice</a:t>
            </a:r>
          </a:p>
          <a:p>
            <a:r>
              <a:rPr lang="en-US" dirty="0" smtClean="0"/>
              <a:t>Not everyone makes decisions</a:t>
            </a:r>
          </a:p>
          <a:p>
            <a:r>
              <a:rPr lang="en-US" dirty="0" smtClean="0"/>
              <a:t>Collaboration is a valuable tool</a:t>
            </a:r>
          </a:p>
          <a:p>
            <a:r>
              <a:rPr lang="en-US" dirty="0" smtClean="0"/>
              <a:t>Be a team outside of work</a:t>
            </a:r>
          </a:p>
          <a:p>
            <a:r>
              <a:rPr lang="en-US" dirty="0" smtClean="0"/>
              <a:t>Recognize and handle conflicts immediately</a:t>
            </a:r>
          </a:p>
          <a:p>
            <a:r>
              <a:rPr lang="en-US" dirty="0" smtClean="0"/>
              <a:t>Managers need to be able to handle the day-to-day (i.e. first mate to your captain)</a:t>
            </a:r>
          </a:p>
        </p:txBody>
      </p:sp>
    </p:spTree>
    <p:extLst>
      <p:ext uri="{BB962C8B-B14F-4D97-AF65-F5344CB8AC3E}">
        <p14:creationId xmlns:p14="http://schemas.microsoft.com/office/powerpoint/2010/main" val="2711378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Ideal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Managers must keep team: on schedule, motivated, and happy</a:t>
            </a:r>
          </a:p>
          <a:p>
            <a:pPr lvl="1"/>
            <a:r>
              <a:rPr lang="en-US" dirty="0" smtClean="0"/>
              <a:t>Or fix the problem if any of these three fail</a:t>
            </a:r>
          </a:p>
          <a:p>
            <a:r>
              <a:rPr lang="en-US" dirty="0" smtClean="0"/>
              <a:t>8oz interpersonal skills</a:t>
            </a:r>
          </a:p>
          <a:p>
            <a:r>
              <a:rPr lang="en-US" dirty="0" smtClean="0"/>
              <a:t>16oz patience</a:t>
            </a:r>
          </a:p>
          <a:p>
            <a:r>
              <a:rPr lang="en-US" dirty="0" smtClean="0"/>
              <a:t>8oz time management skills</a:t>
            </a:r>
          </a:p>
          <a:p>
            <a:r>
              <a:rPr lang="en-US" dirty="0" smtClean="0"/>
              <a:t>3c relevant department knowledge</a:t>
            </a:r>
          </a:p>
          <a:p>
            <a:r>
              <a:rPr lang="en-US" dirty="0" smtClean="0"/>
              <a:t>Dash of humor</a:t>
            </a:r>
          </a:p>
          <a:p>
            <a:r>
              <a:rPr lang="en-US" dirty="0" smtClean="0"/>
              <a:t>Blend until smooth and server warm</a:t>
            </a:r>
          </a:p>
        </p:txBody>
      </p:sp>
    </p:spTree>
    <p:extLst>
      <p:ext uri="{BB962C8B-B14F-4D97-AF65-F5344CB8AC3E}">
        <p14:creationId xmlns:p14="http://schemas.microsoft.com/office/powerpoint/2010/main" val="1745763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Flatter organizational charts improve communication and production</a:t>
            </a:r>
          </a:p>
          <a:p>
            <a:r>
              <a:rPr lang="en-US" dirty="0" smtClean="0"/>
              <a:t>You need “core” working hours that allow for some personal flexibility</a:t>
            </a:r>
            <a:endParaRPr lang="en-US" dirty="0"/>
          </a:p>
          <a:p>
            <a:pPr lvl="1"/>
            <a:r>
              <a:rPr lang="en-US" dirty="0" smtClean="0"/>
              <a:t>This also requires up-to-date contact information for everyone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08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000"/>
            <a:ext cx="5215839" cy="6855000"/>
          </a:xfrm>
        </p:spPr>
      </p:pic>
    </p:spTree>
    <p:extLst>
      <p:ext uri="{BB962C8B-B14F-4D97-AF65-F5344CB8AC3E}">
        <p14:creationId xmlns:p14="http://schemas.microsoft.com/office/powerpoint/2010/main" val="3928734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Management/Production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of the most common methods you will encounter are the traditional or “waterfall” method and agile management/production</a:t>
            </a:r>
          </a:p>
          <a:p>
            <a:r>
              <a:rPr lang="en-US" dirty="0" smtClean="0"/>
              <a:t>You should be familiar with the waterfall method since it’s the one most often used in the classroom setting</a:t>
            </a:r>
          </a:p>
          <a:p>
            <a:pPr lvl="1"/>
            <a:r>
              <a:rPr lang="en-US" dirty="0" smtClean="0"/>
              <a:t>It is also the original method that the IT and software industries followed since it is based on traditional manufacturing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73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Waterfall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basics of the waterfall method is that the design and development process can be seen as a sequence of steps</a:t>
            </a:r>
          </a:p>
          <a:p>
            <a:pPr lvl="1"/>
            <a:r>
              <a:rPr lang="en-US" dirty="0" smtClean="0"/>
              <a:t>You need to reach 100% completion on each step before moving to the next</a:t>
            </a:r>
          </a:p>
          <a:p>
            <a:r>
              <a:rPr lang="en-US" dirty="0" smtClean="0"/>
              <a:t>The main idea is: Big Design Up Front which puts most of the customization and design time early in the process</a:t>
            </a:r>
          </a:p>
          <a:p>
            <a:pPr lvl="1"/>
            <a:r>
              <a:rPr lang="en-US" dirty="0" smtClean="0"/>
              <a:t>Changes later in the process occur at both higher costs and losses</a:t>
            </a:r>
          </a:p>
          <a:p>
            <a:pPr lvl="1"/>
            <a:r>
              <a:rPr lang="en-US" dirty="0" smtClean="0"/>
              <a:t>The model also places a heavy emphasis upon 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90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0/06/Waterfall_model_%281%29.svg/500px-Waterfall_model_%281%29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62000"/>
            <a:ext cx="73152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595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two different types of Agile Development that you may encounter:</a:t>
            </a:r>
          </a:p>
          <a:p>
            <a:pPr lvl="1"/>
            <a:r>
              <a:rPr lang="en-US" dirty="0" smtClean="0"/>
              <a:t>Agile software development</a:t>
            </a:r>
          </a:p>
          <a:p>
            <a:pPr lvl="1"/>
            <a:r>
              <a:rPr lang="en-US" dirty="0" smtClean="0"/>
              <a:t>Agile Management </a:t>
            </a:r>
          </a:p>
          <a:p>
            <a:r>
              <a:rPr lang="en-US" dirty="0" smtClean="0"/>
              <a:t>The goal of both is to use iterative methods in a flexible and interactive manner to produce (typically) an IT product</a:t>
            </a:r>
          </a:p>
          <a:p>
            <a:pPr lvl="1"/>
            <a:r>
              <a:rPr lang="en-US" dirty="0" smtClean="0"/>
              <a:t>It is often best used as one part of a wider development, small-scale projects, or complex projects that involve user feedback before prototyping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6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a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Honestly answer these questions about yourself first:</a:t>
            </a:r>
          </a:p>
          <a:p>
            <a:pPr lvl="1"/>
            <a:r>
              <a:rPr lang="en-US" dirty="0" smtClean="0"/>
              <a:t>Who are you?</a:t>
            </a:r>
          </a:p>
          <a:p>
            <a:pPr lvl="1"/>
            <a:r>
              <a:rPr lang="en-US" dirty="0" smtClean="0"/>
              <a:t>What do you like doing?</a:t>
            </a:r>
          </a:p>
          <a:p>
            <a:pPr lvl="1"/>
            <a:r>
              <a:rPr lang="en-US" dirty="0" smtClean="0"/>
              <a:t>What is your goal?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75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upload.wikimedia.org/wikipedia/commons/thumb/8/89/Agile_Software_Development_methodology.svg/500px-Agile_Software_Development_methodology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8200"/>
            <a:ext cx="5398800" cy="666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260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an iterative life cycle more than one stage of the development or planning process may be occurring at the same time</a:t>
            </a:r>
          </a:p>
          <a:p>
            <a:r>
              <a:rPr lang="en-US" dirty="0" smtClean="0"/>
              <a:t>The goal is to develop your product through many cycles of the design process (iterative) in smaller portions (incremental)</a:t>
            </a:r>
          </a:p>
          <a:p>
            <a:pPr lvl="1"/>
            <a:r>
              <a:rPr lang="en-US" dirty="0" smtClean="0"/>
              <a:t>The idea is to take advantage of prior learning</a:t>
            </a:r>
          </a:p>
          <a:p>
            <a:pPr lvl="1"/>
            <a:r>
              <a:rPr lang="en-US" dirty="0" smtClean="0"/>
              <a:t>There is less of a focus on documentation</a:t>
            </a:r>
          </a:p>
          <a:p>
            <a:pPr lvl="1"/>
            <a:r>
              <a:rPr lang="en-US" dirty="0" smtClean="0"/>
              <a:t>It can occasionally be difficult to decide when to begin an new iteration or when to push forward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42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0/05/Development-iterativ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8295463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614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One method of software development that is frequently used alongside agile management</a:t>
            </a:r>
          </a:p>
          <a:p>
            <a:r>
              <a:rPr lang="en-US" dirty="0" smtClean="0"/>
              <a:t>Two programmers use one workstation to program</a:t>
            </a:r>
          </a:p>
          <a:p>
            <a:pPr lvl="1"/>
            <a:r>
              <a:rPr lang="en-US" dirty="0" smtClean="0"/>
              <a:t>One “drives” by actually writing the code while th</a:t>
            </a:r>
            <a:r>
              <a:rPr lang="en-US" dirty="0" smtClean="0"/>
              <a:t>e other “observes” the code as it is written, periodically they switch roles</a:t>
            </a:r>
          </a:p>
          <a:p>
            <a:r>
              <a:rPr lang="en-US" dirty="0" smtClean="0"/>
              <a:t>The goal of paired programming is to prevent errors, allow freedom to code, provide foresight and planning</a:t>
            </a:r>
          </a:p>
          <a:p>
            <a:pPr lvl="1"/>
            <a:r>
              <a:rPr lang="en-US" dirty="0" smtClean="0"/>
              <a:t>Useful for integrating and bringing up to speed new team members</a:t>
            </a:r>
          </a:p>
        </p:txBody>
      </p:sp>
    </p:spTree>
    <p:extLst>
      <p:ext uri="{BB962C8B-B14F-4D97-AF65-F5344CB8AC3E}">
        <p14:creationId xmlns:p14="http://schemas.microsoft.com/office/powerpoint/2010/main" val="4194691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Spooning?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https://bitbucket.org/spooning/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09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2600" y="-637"/>
            <a:ext cx="5029200" cy="6858638"/>
          </a:xfrm>
        </p:spPr>
      </p:pic>
    </p:spTree>
    <p:extLst>
      <p:ext uri="{BB962C8B-B14F-4D97-AF65-F5344CB8AC3E}">
        <p14:creationId xmlns:p14="http://schemas.microsoft.com/office/powerpoint/2010/main" val="296093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Structure and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Although team structures can vary from company to company or project to project there are some similar roles that they tend towards</a:t>
            </a:r>
          </a:p>
          <a:p>
            <a:pPr lvl="1"/>
            <a:r>
              <a:rPr lang="en-US" dirty="0" smtClean="0"/>
              <a:t>Student Teams</a:t>
            </a:r>
          </a:p>
          <a:p>
            <a:pPr lvl="1"/>
            <a:r>
              <a:rPr lang="en-US" dirty="0" smtClean="0"/>
              <a:t>Indie Team</a:t>
            </a:r>
            <a:r>
              <a:rPr lang="en-US" dirty="0" smtClean="0"/>
              <a:t>s</a:t>
            </a:r>
          </a:p>
          <a:p>
            <a:pPr lvl="1"/>
            <a:r>
              <a:rPr lang="en-US" dirty="0" smtClean="0"/>
              <a:t>Professional Teams</a:t>
            </a:r>
          </a:p>
          <a:p>
            <a:r>
              <a:rPr lang="en-US" dirty="0" smtClean="0"/>
              <a:t>What tends to be the important factors shaping these general roles?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652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type with which you are most familiar</a:t>
            </a:r>
          </a:p>
          <a:p>
            <a:pPr lvl="1"/>
            <a:r>
              <a:rPr lang="en-US" dirty="0" smtClean="0"/>
              <a:t>Usually have specific goals and requirements they must address</a:t>
            </a:r>
          </a:p>
          <a:p>
            <a:r>
              <a:rPr lang="en-US" dirty="0" smtClean="0"/>
              <a:t>Teams are comprised of all students which allows for similar schedules, equal experience and skill, high driving force/passion</a:t>
            </a:r>
          </a:p>
          <a:p>
            <a:r>
              <a:rPr lang="en-US" dirty="0" smtClean="0"/>
              <a:t>Focuses on a “many hat”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91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Indie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Handful to a few dozen members seeking to make games for profit</a:t>
            </a:r>
          </a:p>
          <a:p>
            <a:pPr lvl="1"/>
            <a:r>
              <a:rPr lang="en-US" dirty="0" smtClean="0"/>
              <a:t>Members usually have some prior experience in game </a:t>
            </a:r>
            <a:r>
              <a:rPr lang="en-US" dirty="0" err="1" smtClean="0"/>
              <a:t>dev</a:t>
            </a:r>
            <a:endParaRPr lang="en-US" dirty="0" smtClean="0"/>
          </a:p>
          <a:p>
            <a:pPr lvl="1"/>
            <a:r>
              <a:rPr lang="en-US" dirty="0" smtClean="0"/>
              <a:t>Occasionally made up of students but can include senior/pro </a:t>
            </a:r>
            <a:r>
              <a:rPr lang="en-US" dirty="0" err="1" smtClean="0"/>
              <a:t>devs</a:t>
            </a:r>
            <a:r>
              <a:rPr lang="en-US" dirty="0" smtClean="0"/>
              <a:t> that are contractually allowed to</a:t>
            </a:r>
          </a:p>
          <a:p>
            <a:r>
              <a:rPr lang="en-US" dirty="0" smtClean="0"/>
              <a:t>Scope of the game is bigger, roles are more defined, sometimes not co-located</a:t>
            </a:r>
          </a:p>
          <a:p>
            <a:r>
              <a:rPr lang="en-US" dirty="0" smtClean="0"/>
              <a:t>Big questions involve how to reward/incentivize developers on the team (</a:t>
            </a:r>
            <a:r>
              <a:rPr lang="en-US" dirty="0" err="1" smtClean="0"/>
              <a:t>royalities</a:t>
            </a:r>
            <a:r>
              <a:rPr lang="en-US" dirty="0" smtClean="0"/>
              <a:t>, percentages,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3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Several dozen in-house employee groups composed of very experienced developers </a:t>
            </a:r>
          </a:p>
          <a:p>
            <a:r>
              <a:rPr lang="en-US" dirty="0" smtClean="0"/>
              <a:t>The structure and roles are very strict with little or no overlaps</a:t>
            </a:r>
          </a:p>
          <a:p>
            <a:pPr lvl="1"/>
            <a:r>
              <a:rPr lang="en-US" dirty="0" smtClean="0"/>
              <a:t>Cross-collaboration occurs in small mixed group meetings</a:t>
            </a:r>
          </a:p>
          <a:p>
            <a:r>
              <a:rPr lang="en-US" dirty="0" smtClean="0"/>
              <a:t>Benefits are often more formalized and similar to regular IT businesses in addition to financial compensation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476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Your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Hire who you need not who you know</a:t>
            </a:r>
          </a:p>
          <a:p>
            <a:pPr lvl="1"/>
            <a:r>
              <a:rPr lang="en-US" dirty="0" smtClean="0"/>
              <a:t>Although friends and family can have useful skills they may not always be the best fit</a:t>
            </a:r>
          </a:p>
          <a:p>
            <a:pPr lvl="1"/>
            <a:r>
              <a:rPr lang="en-US" dirty="0" smtClean="0"/>
              <a:t>Make sure your offers will improve the quality of the product and help you to exceed your minimum standards</a:t>
            </a:r>
          </a:p>
          <a:p>
            <a:r>
              <a:rPr lang="en-US" dirty="0" smtClean="0">
                <a:hlinkClick r:id="rId2"/>
              </a:rPr>
              <a:t>Diversity is the spice of life</a:t>
            </a:r>
            <a:endParaRPr lang="en-US" dirty="0" smtClean="0"/>
          </a:p>
          <a:p>
            <a:pPr lvl="1"/>
            <a:r>
              <a:rPr lang="en-US" dirty="0" smtClean="0"/>
              <a:t>Games are a creative enterprise and require many different viewpoints and ways of thinking as well as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6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Your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Hire people for the job they’re meant to do</a:t>
            </a:r>
          </a:p>
          <a:p>
            <a:pPr lvl="1"/>
            <a:r>
              <a:rPr lang="en-US" dirty="0" smtClean="0"/>
              <a:t>Never hire for secondary skills, they’re going to fill a particular role then they should be good at it</a:t>
            </a:r>
          </a:p>
          <a:p>
            <a:pPr lvl="1"/>
            <a:r>
              <a:rPr lang="en-US" dirty="0" smtClean="0"/>
              <a:t>If their skills are too good to pass up consider a part time contract or create a new position for them</a:t>
            </a:r>
          </a:p>
          <a:p>
            <a:r>
              <a:rPr lang="en-US" dirty="0" smtClean="0"/>
              <a:t>It’s not who they know its who knows them</a:t>
            </a:r>
          </a:p>
          <a:p>
            <a:pPr lvl="1"/>
            <a:r>
              <a:rPr lang="en-US" dirty="0" smtClean="0"/>
              <a:t>It’s easy to appear to have connections but the good connections should be reciprocal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Your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remember that you have to work with them</a:t>
            </a:r>
          </a:p>
          <a:p>
            <a:pPr lvl="1"/>
            <a:r>
              <a:rPr lang="en-US" dirty="0" smtClean="0"/>
              <a:t>If the person has not meshed well with the other employees or shows undesirable traits don’t hire them</a:t>
            </a:r>
          </a:p>
          <a:p>
            <a:pPr lvl="1"/>
            <a:r>
              <a:rPr lang="en-US" dirty="0" smtClean="0"/>
              <a:t>All game development is done in a team and one bad team player can fail the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79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1053</Words>
  <Application>Microsoft Office PowerPoint</Application>
  <PresentationFormat>On-screen Show (4:3)</PresentationFormat>
  <Paragraphs>132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Team Building</vt:lpstr>
      <vt:lpstr>Establishing a Team</vt:lpstr>
      <vt:lpstr>Team Structure and Composition</vt:lpstr>
      <vt:lpstr>Student Teams</vt:lpstr>
      <vt:lpstr>Indie Teams</vt:lpstr>
      <vt:lpstr>Professional Teams</vt:lpstr>
      <vt:lpstr>Building Your Team</vt:lpstr>
      <vt:lpstr>Building Your Team</vt:lpstr>
      <vt:lpstr>Building Your Team</vt:lpstr>
      <vt:lpstr>Common Team Roles</vt:lpstr>
      <vt:lpstr>Employee Paperwork</vt:lpstr>
      <vt:lpstr>Managing Your Team</vt:lpstr>
      <vt:lpstr>The Ideal Manager</vt:lpstr>
      <vt:lpstr>Organizational Management</vt:lpstr>
      <vt:lpstr>PowerPoint Presentation</vt:lpstr>
      <vt:lpstr>Management/Production Methods</vt:lpstr>
      <vt:lpstr>Waterfall Method</vt:lpstr>
      <vt:lpstr>PowerPoint Presentation</vt:lpstr>
      <vt:lpstr>Agile Development</vt:lpstr>
      <vt:lpstr>PowerPoint Presentation</vt:lpstr>
      <vt:lpstr>Iterative Life Cycle</vt:lpstr>
      <vt:lpstr>PowerPoint Presentation</vt:lpstr>
      <vt:lpstr>Pair Programming</vt:lpstr>
      <vt:lpstr>Spooning?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Building</dc:title>
  <dc:creator>Bridget</dc:creator>
  <cp:lastModifiedBy>Bridget Blodgett</cp:lastModifiedBy>
  <cp:revision>14</cp:revision>
  <dcterms:created xsi:type="dcterms:W3CDTF">2013-02-19T18:16:55Z</dcterms:created>
  <dcterms:modified xsi:type="dcterms:W3CDTF">2013-02-19T22:11:27Z</dcterms:modified>
</cp:coreProperties>
</file>