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0" r:id="rId5"/>
    <p:sldId id="258" r:id="rId6"/>
    <p:sldId id="262" r:id="rId7"/>
    <p:sldId id="257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F3CA-B177-4677-BF14-74B4B65A9D4E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7782-8B7B-439D-B47F-2AC1F3C9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9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F3CA-B177-4677-BF14-74B4B65A9D4E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7782-8B7B-439D-B47F-2AC1F3C9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9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F3CA-B177-4677-BF14-74B4B65A9D4E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7782-8B7B-439D-B47F-2AC1F3C9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32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F3CA-B177-4677-BF14-74B4B65A9D4E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7782-8B7B-439D-B47F-2AC1F3C9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77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F3CA-B177-4677-BF14-74B4B65A9D4E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7782-8B7B-439D-B47F-2AC1F3C9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F3CA-B177-4677-BF14-74B4B65A9D4E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7782-8B7B-439D-B47F-2AC1F3C9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4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F3CA-B177-4677-BF14-74B4B65A9D4E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7782-8B7B-439D-B47F-2AC1F3C9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40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F3CA-B177-4677-BF14-74B4B65A9D4E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7782-8B7B-439D-B47F-2AC1F3C9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7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F3CA-B177-4677-BF14-74B4B65A9D4E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7782-8B7B-439D-B47F-2AC1F3C9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40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F3CA-B177-4677-BF14-74B4B65A9D4E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7782-8B7B-439D-B47F-2AC1F3C9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5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F3CA-B177-4677-BF14-74B4B65A9D4E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7782-8B7B-439D-B47F-2AC1F3C9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CF3CA-B177-4677-BF14-74B4B65A9D4E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47782-8B7B-439D-B47F-2AC1F3C9C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36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rbes.com/sites/devinthorpe/2012/09/10/eight-crowdfunding-sites-for-social-entrepreneur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ba.gov/category/navigation-structure/loans-grants/small-business-loa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bir.gov/solicitations" TargetMode="External"/><Relationship Id="rId2" Type="http://schemas.openxmlformats.org/officeDocument/2006/relationships/hyperlink" Target="http://www.sbir.gov/applicant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lassifieds.baltimoresun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405</a:t>
            </a:r>
          </a:p>
          <a:p>
            <a:r>
              <a:rPr lang="en-US" dirty="0" smtClean="0"/>
              <a:t>Spring 2013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093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Crowdfunding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Crowdfunding</a:t>
            </a:r>
            <a:r>
              <a:rPr lang="en-US" dirty="0" smtClean="0"/>
              <a:t> is very recent (only permitted with the passing of the JOBS act)</a:t>
            </a:r>
          </a:p>
          <a:p>
            <a:r>
              <a:rPr lang="en-US" dirty="0" smtClean="0"/>
              <a:t>There are many different groups that offer </a:t>
            </a:r>
            <a:r>
              <a:rPr lang="en-US" dirty="0" err="1" smtClean="0"/>
              <a:t>crowdfunding</a:t>
            </a:r>
            <a:r>
              <a:rPr lang="en-US" dirty="0" smtClean="0"/>
              <a:t> but they often limit how that money could be used, topics they consider acceptable, etc. </a:t>
            </a:r>
          </a:p>
          <a:p>
            <a:pPr lvl="1"/>
            <a:r>
              <a:rPr lang="en-US" dirty="0" smtClean="0">
                <a:hlinkClick r:id="rId2"/>
              </a:rPr>
              <a:t>http://www.forbes.com/sites/devinthorpe/2012/09/10/eight-crowdfunding-sites-for-social-entrepreneurs/</a:t>
            </a:r>
            <a:endParaRPr lang="en-US" dirty="0" smtClean="0"/>
          </a:p>
          <a:p>
            <a:r>
              <a:rPr lang="en-US" dirty="0" smtClean="0"/>
              <a:t>This is still not a fully regulated industry in regards to the SEC and rules may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696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 your companies needs and current responsibilities</a:t>
            </a:r>
          </a:p>
          <a:p>
            <a:r>
              <a:rPr lang="en-US" dirty="0" smtClean="0"/>
              <a:t>Which of these methods seems like they could work for you?</a:t>
            </a:r>
          </a:p>
          <a:p>
            <a:r>
              <a:rPr lang="en-US" dirty="0" smtClean="0"/>
              <a:t>Research your chosen method(s) for the local Baltimore area and begin comparing the different options available for that method</a:t>
            </a:r>
          </a:p>
          <a:p>
            <a:r>
              <a:rPr lang="en-US" dirty="0" smtClean="0"/>
              <a:t>As a team, in a 1 page document discuss what method you chose, who are you moving forward with, and why you made that decision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08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Rule 1: Cash Flow, Like Oxygen, Is Pretty Important</a:t>
            </a:r>
          </a:p>
          <a:p>
            <a:pPr lvl="1"/>
            <a:r>
              <a:rPr lang="en-US" dirty="0" smtClean="0"/>
              <a:t>Cash Flow = noncash charges + (net income – taxes)</a:t>
            </a:r>
          </a:p>
          <a:p>
            <a:pPr lvl="1"/>
            <a:r>
              <a:rPr lang="en-US" dirty="0" smtClean="0"/>
              <a:t>This calculation is crucial to survival and dictates what projects you accept, how you bill, and how you pay your bills</a:t>
            </a:r>
          </a:p>
        </p:txBody>
      </p:sp>
    </p:spTree>
    <p:extLst>
      <p:ext uri="{BB962C8B-B14F-4D97-AF65-F5344CB8AC3E}">
        <p14:creationId xmlns:p14="http://schemas.microsoft.com/office/powerpoint/2010/main" val="2560849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Rule 2: Time Is Money. Money Is Time, but Time Is No Weekly World News</a:t>
            </a:r>
          </a:p>
          <a:p>
            <a:pPr lvl="1"/>
            <a:r>
              <a:rPr lang="en-US" dirty="0" smtClean="0"/>
              <a:t>“Time spent… arguing with customer service about your bill, …correcting mistakes in documents, …waiting in line, …talking people into not charging you late fees etc.</a:t>
            </a:r>
          </a:p>
          <a:p>
            <a:pPr lvl="1"/>
            <a:r>
              <a:rPr lang="en-US" dirty="0" smtClean="0"/>
              <a:t>Make sure the person in charge of money: 1) is tough on spending, 2)asks pointed questions about timing, need, cost, and importance, 3) understands contracts</a:t>
            </a:r>
          </a:p>
          <a:p>
            <a:pPr lvl="1"/>
            <a:r>
              <a:rPr lang="en-US" dirty="0" smtClean="0"/>
              <a:t>Find a happy medium between your budget and what is needed for tools then slowly upgrade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45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Rule 3: Money Is the Root of All Problems – Most of Them, Anyway</a:t>
            </a:r>
          </a:p>
          <a:p>
            <a:pPr lvl="1"/>
            <a:r>
              <a:rPr lang="en-US" dirty="0" smtClean="0"/>
              <a:t>Money distribution creates tension so be transparent and fair, everyone should benefit and owners can see the books</a:t>
            </a:r>
          </a:p>
          <a:p>
            <a:pPr lvl="1"/>
            <a:r>
              <a:rPr lang="en-US" dirty="0" smtClean="0"/>
              <a:t>Try to build a savings</a:t>
            </a:r>
          </a:p>
          <a:p>
            <a:r>
              <a:rPr lang="en-US" dirty="0" smtClean="0"/>
              <a:t>Rule 4: Short-Term Survival is Crucial</a:t>
            </a:r>
          </a:p>
          <a:p>
            <a:pPr lvl="1"/>
            <a:r>
              <a:rPr lang="en-US" dirty="0" smtClean="0"/>
              <a:t>Be ready to do anything for continued cash flow: if it doesn’t take away from your core work and can be done with your skills consider it</a:t>
            </a:r>
          </a:p>
          <a:p>
            <a:pPr lvl="1"/>
            <a:r>
              <a:rPr lang="en-US" dirty="0" smtClean="0"/>
              <a:t>Burn Rate = cash + expected income - costs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538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Games require money, although the initial investment may vary wildly</a:t>
            </a:r>
          </a:p>
          <a:p>
            <a:r>
              <a:rPr lang="en-US" dirty="0" smtClean="0"/>
              <a:t>Generally there are a few common funding sources</a:t>
            </a:r>
          </a:p>
          <a:p>
            <a:pPr lvl="1"/>
            <a:r>
              <a:rPr lang="en-US" dirty="0" smtClean="0"/>
              <a:t>Bank Loans</a:t>
            </a:r>
          </a:p>
          <a:p>
            <a:pPr lvl="1"/>
            <a:r>
              <a:rPr lang="en-US" dirty="0" smtClean="0"/>
              <a:t>Small Business Innovation Research / Small Business Technology Transfer</a:t>
            </a:r>
          </a:p>
          <a:p>
            <a:pPr lvl="1"/>
            <a:r>
              <a:rPr lang="en-US" dirty="0" smtClean="0"/>
              <a:t>Private Investors</a:t>
            </a:r>
          </a:p>
          <a:p>
            <a:pPr lvl="1"/>
            <a:r>
              <a:rPr lang="en-US" dirty="0" smtClean="0"/>
              <a:t>Family &amp; Friends</a:t>
            </a:r>
          </a:p>
          <a:p>
            <a:pPr lvl="1"/>
            <a:r>
              <a:rPr lang="en-US" dirty="0" err="1" smtClean="0"/>
              <a:t>Crowdfunding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149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 Loans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Many local banks or financial institutions offer loans specially structured to support small businesses</a:t>
            </a:r>
          </a:p>
          <a:p>
            <a:r>
              <a:rPr lang="en-US" dirty="0" smtClean="0"/>
              <a:t>Acquiring one usually requires 1) business plan 2) full accounting of all principle owners personal assets</a:t>
            </a:r>
            <a:endParaRPr lang="en-US" dirty="0"/>
          </a:p>
          <a:p>
            <a:r>
              <a:rPr lang="en-US" dirty="0" smtClean="0"/>
              <a:t>Focus on how the money will be used and repaid</a:t>
            </a:r>
          </a:p>
          <a:p>
            <a:r>
              <a:rPr lang="en-US" dirty="0" smtClean="0"/>
              <a:t>The list if assets will vary in importance depending upon how risky the company is and if it already owns assets</a:t>
            </a:r>
          </a:p>
          <a:p>
            <a:r>
              <a:rPr lang="en-US" dirty="0" smtClean="0">
                <a:hlinkClick r:id="rId2"/>
              </a:rPr>
              <a:t>http://www.sba.gov/category/navigation-structure/loans-grants/small-business-loans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737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Small Business Innovation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SBIR introduction site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SBIR solicitations site</a:t>
            </a:r>
            <a:endParaRPr lang="en-US" dirty="0" smtClean="0"/>
          </a:p>
          <a:p>
            <a:r>
              <a:rPr lang="en-US" dirty="0" smtClean="0"/>
              <a:t>Often a useful option if you are focusing on developing technologies that meet some business or scientific need</a:t>
            </a:r>
          </a:p>
          <a:p>
            <a:r>
              <a:rPr lang="en-US" dirty="0" smtClean="0"/>
              <a:t>You can only answer calls for submissions</a:t>
            </a:r>
          </a:p>
          <a:p>
            <a:r>
              <a:rPr lang="en-US" dirty="0" smtClean="0"/>
              <a:t>More stringent guidelines regarding who may apply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018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Investors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Private investors are a diverse group: venture capitalists, local business development groups, prominent philanthropists or foundations</a:t>
            </a:r>
          </a:p>
          <a:p>
            <a:r>
              <a:rPr lang="en-US" dirty="0" smtClean="0"/>
              <a:t>This can be less expensive overall but they are often harder to track down and can ask for more in return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hlinkClick r:id="rId2"/>
              </a:rPr>
              <a:t>business section </a:t>
            </a:r>
            <a:r>
              <a:rPr lang="en-US" dirty="0" smtClean="0"/>
              <a:t>of the local paper may have some information on this group</a:t>
            </a:r>
          </a:p>
          <a:p>
            <a:r>
              <a:rPr lang="en-US" dirty="0" smtClean="0"/>
              <a:t>A business plan is still needed but the presentation raises in importance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783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&amp; Friends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those close may want to support your company in some way</a:t>
            </a:r>
          </a:p>
          <a:p>
            <a:pPr lvl="1"/>
            <a:r>
              <a:rPr lang="en-US" dirty="0" smtClean="0"/>
              <a:t>This may not be a huge investment but it can often be helpful</a:t>
            </a:r>
          </a:p>
          <a:p>
            <a:r>
              <a:rPr lang="en-US" dirty="0" smtClean="0"/>
              <a:t>Ensure that any investment made is put into writing, including when the loan will be repaid and how</a:t>
            </a:r>
          </a:p>
          <a:p>
            <a:r>
              <a:rPr lang="en-US" dirty="0" smtClean="0"/>
              <a:t>Do no be insulted if they decline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568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648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Funding</vt:lpstr>
      <vt:lpstr>Money Rules</vt:lpstr>
      <vt:lpstr>Money Rules</vt:lpstr>
      <vt:lpstr>Money Rules</vt:lpstr>
      <vt:lpstr>Funding Methods</vt:lpstr>
      <vt:lpstr>Bank Loans</vt:lpstr>
      <vt:lpstr>Small Business Innovation Research</vt:lpstr>
      <vt:lpstr>Private Investors</vt:lpstr>
      <vt:lpstr>Family &amp; Friends</vt:lpstr>
      <vt:lpstr>Crowdfunding</vt:lpstr>
      <vt:lpstr>Activity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Funding</dc:title>
  <dc:creator>Bridget Blodgett</dc:creator>
  <cp:lastModifiedBy>Bridget Blodgett</cp:lastModifiedBy>
  <cp:revision>7</cp:revision>
  <dcterms:created xsi:type="dcterms:W3CDTF">2013-03-26T19:16:14Z</dcterms:created>
  <dcterms:modified xsi:type="dcterms:W3CDTF">2013-03-26T20:46:57Z</dcterms:modified>
</cp:coreProperties>
</file>