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66" r:id="rId14"/>
    <p:sldId id="271" r:id="rId15"/>
    <p:sldId id="272" r:id="rId16"/>
    <p:sldId id="270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25ABF-8BD8-46BC-9641-AA566DA40F0A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C836B-79BD-429A-98BE-5A055F8E5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1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http://www.telegraph.co.uk/technology/facebook/9270010/From-IBM-to-Apple-the-good-the-bad-and-the-ugly-of-tech-IPOs.html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C836B-79BD-429A-98BE-5A055F8E5C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0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373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6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4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35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0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1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0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3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8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1244B-486A-473E-893B-1AE93AAE25BF}" type="datetimeFigureOut">
              <a:rPr lang="en-US" smtClean="0"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0D5B1-2FF6-4AB5-A7BB-DFEE1D88D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63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Sustaining Your Business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405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35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Purchase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do you have that is valuable?</a:t>
            </a:r>
          </a:p>
          <a:p>
            <a:pPr lvl="1"/>
            <a:r>
              <a:rPr lang="en-US" dirty="0" smtClean="0"/>
              <a:t>Back catalog, IP, games in development, team, fixed (depreciating) assets</a:t>
            </a:r>
          </a:p>
          <a:p>
            <a:r>
              <a:rPr lang="en-US" dirty="0" smtClean="0"/>
              <a:t>Although revenue from older games is limited maybe platform expansions or updates of beloved titles can have value</a:t>
            </a:r>
          </a:p>
          <a:p>
            <a:r>
              <a:rPr lang="en-US" dirty="0" smtClean="0"/>
              <a:t>IP is very valuable as an asset – don’t assign it away frivolously but don’t be unwilling to part with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9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Will Value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Publishers</a:t>
            </a:r>
          </a:p>
          <a:p>
            <a:r>
              <a:rPr lang="en-US" dirty="0" smtClean="0"/>
              <a:t>Larger Developers</a:t>
            </a:r>
          </a:p>
          <a:p>
            <a:r>
              <a:rPr lang="en-US" dirty="0" smtClean="0"/>
              <a:t>Outside media companies</a:t>
            </a:r>
          </a:p>
          <a:p>
            <a:r>
              <a:rPr lang="en-US" dirty="0" smtClean="0"/>
              <a:t>Private equity investors</a:t>
            </a:r>
          </a:p>
          <a:p>
            <a:r>
              <a:rPr lang="en-US" dirty="0" smtClean="0"/>
              <a:t>Platform operators</a:t>
            </a:r>
          </a:p>
          <a:p>
            <a:r>
              <a:rPr lang="en-US" dirty="0" smtClean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2839531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Increasing Perceived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Recapture lost IP (through outright purchase or contract negotiation)</a:t>
            </a:r>
          </a:p>
          <a:p>
            <a:r>
              <a:rPr lang="en-US" dirty="0" smtClean="0"/>
              <a:t>Purchase open IP from others</a:t>
            </a:r>
          </a:p>
          <a:p>
            <a:r>
              <a:rPr lang="en-US" dirty="0" smtClean="0"/>
              <a:t>Start high-profile projects before funding is available</a:t>
            </a:r>
          </a:p>
          <a:p>
            <a:r>
              <a:rPr lang="en-US" dirty="0" smtClean="0"/>
              <a:t>Hire a PR firm to increase company’s profile</a:t>
            </a:r>
          </a:p>
          <a:p>
            <a:r>
              <a:rPr lang="en-US" dirty="0" smtClean="0"/>
              <a:t>Reduce your problems and obligations</a:t>
            </a:r>
          </a:p>
          <a:p>
            <a:r>
              <a:rPr lang="en-US" dirty="0" smtClean="0"/>
              <a:t>Try to negotiate for money when you have some</a:t>
            </a:r>
          </a:p>
          <a:p>
            <a:pPr lvl="1"/>
            <a:r>
              <a:rPr lang="en-US" dirty="0" smtClean="0"/>
              <a:t>You lose power in a negotiation if they know you’re broke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741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 Exits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companies fail. This will happen to you too</a:t>
            </a:r>
          </a:p>
          <a:p>
            <a:r>
              <a:rPr lang="en-US" dirty="0" smtClean="0"/>
              <a:t>The important thing is to keep it together while you fail</a:t>
            </a:r>
          </a:p>
          <a:p>
            <a:pPr lvl="1"/>
            <a:r>
              <a:rPr lang="en-US" dirty="0" smtClean="0"/>
              <a:t>Do your best to meet all obligations, treat staff well, keep your good name</a:t>
            </a:r>
          </a:p>
          <a:p>
            <a:pPr lvl="1"/>
            <a:r>
              <a:rPr lang="en-US" dirty="0" smtClean="0"/>
              <a:t>Avoid criminal liability at all costs</a:t>
            </a:r>
          </a:p>
          <a:p>
            <a:r>
              <a:rPr lang="en-US" dirty="0" smtClean="0"/>
              <a:t>Keep an eye on your cash to help you decide what road for an exit you will go down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9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Orderly Close-Down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you have the cash on hand to close up shop this is the preferred option</a:t>
            </a:r>
          </a:p>
          <a:p>
            <a:r>
              <a:rPr lang="en-US" dirty="0" smtClean="0"/>
              <a:t>Pay out (in full or partially) to your investors, employees, the government, lawyers, etc.</a:t>
            </a:r>
          </a:p>
          <a:p>
            <a:r>
              <a:rPr lang="en-US" dirty="0" smtClean="0"/>
              <a:t>Acquire storage for your financial records</a:t>
            </a:r>
          </a:p>
          <a:p>
            <a:pPr lvl="1"/>
            <a:r>
              <a:rPr lang="en-US" dirty="0" smtClean="0"/>
              <a:t>You must save these for a period to aid in any lawsuits that may arise</a:t>
            </a:r>
          </a:p>
          <a:p>
            <a:r>
              <a:rPr lang="en-US" dirty="0" smtClean="0"/>
              <a:t>You will need to pay for the legal advice on how to shutdown</a:t>
            </a:r>
          </a:p>
          <a:p>
            <a:r>
              <a:rPr lang="en-US" dirty="0" smtClean="0"/>
              <a:t>Be ready to sell everything you can to pay off debts</a:t>
            </a:r>
          </a:p>
          <a:p>
            <a:pPr lvl="1"/>
            <a:r>
              <a:rPr lang="en-US" dirty="0" smtClean="0"/>
              <a:t>If you want to continue try to negotiate for 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9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Bankruptcy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many types of bankruptcy but for most game developers Chapter 7: Liquidation is the only viable option</a:t>
            </a:r>
          </a:p>
          <a:p>
            <a:r>
              <a:rPr lang="en-US" dirty="0" smtClean="0"/>
              <a:t>Often banks or a law firm will step in during this phase to sell off all your assets in order to pay debts</a:t>
            </a:r>
          </a:p>
          <a:p>
            <a:pPr lvl="1"/>
            <a:r>
              <a:rPr lang="en-US" dirty="0" smtClean="0"/>
              <a:t>This means that negotiating deals for things like IP is much less likely</a:t>
            </a:r>
          </a:p>
          <a:p>
            <a:pPr lvl="1"/>
            <a:r>
              <a:rPr lang="en-US" dirty="0" smtClean="0"/>
              <a:t>You won’t receive any money after this is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59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after?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Things to consider:</a:t>
            </a:r>
          </a:p>
          <a:p>
            <a:pPr lvl="1"/>
            <a:r>
              <a:rPr lang="en-US" dirty="0" smtClean="0"/>
              <a:t>What are your personal obligations?</a:t>
            </a:r>
          </a:p>
          <a:p>
            <a:pPr lvl="1"/>
            <a:r>
              <a:rPr lang="en-US" dirty="0" smtClean="0"/>
              <a:t>What do you hope to gain through the sale?</a:t>
            </a:r>
          </a:p>
          <a:p>
            <a:pPr lvl="1"/>
            <a:r>
              <a:rPr lang="en-US" dirty="0" smtClean="0"/>
              <a:t>Do you want to continue with the company after?</a:t>
            </a:r>
          </a:p>
          <a:p>
            <a:pPr lvl="1"/>
            <a:r>
              <a:rPr lang="en-US" dirty="0" smtClean="0"/>
              <a:t>Do you expect to expand operations after?</a:t>
            </a:r>
          </a:p>
          <a:p>
            <a:pPr lvl="1"/>
            <a:r>
              <a:rPr lang="en-US" dirty="0" smtClean="0"/>
              <a:t>What is the corporate culture of the buyer like? How will you work with them? What do you think they are buying?</a:t>
            </a:r>
          </a:p>
          <a:p>
            <a:pPr lvl="1"/>
            <a:r>
              <a:rPr lang="en-US" dirty="0" smtClean="0"/>
              <a:t>What guarantees can you negotiate? What restrictions are you under? How quickly can you liquidate any stocks </a:t>
            </a:r>
            <a:r>
              <a:rPr lang="en-US" smtClean="0"/>
              <a:t>you receive?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979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Utilizing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http://www.penny-arcade.com/patv/episode/metrics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7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Although making games is what brings in money for your company, what sells those games in the long term is the name you make for yourself</a:t>
            </a:r>
          </a:p>
          <a:p>
            <a:pPr lvl="1"/>
            <a:r>
              <a:rPr lang="en-US" dirty="0" smtClean="0"/>
              <a:t>Kurt Cobain is better known than Eddie </a:t>
            </a:r>
            <a:r>
              <a:rPr lang="en-US" dirty="0" err="1" smtClean="0"/>
              <a:t>Veder</a:t>
            </a:r>
            <a:endParaRPr lang="en-US" dirty="0" smtClean="0"/>
          </a:p>
          <a:p>
            <a:r>
              <a:rPr lang="en-US" dirty="0" smtClean="0"/>
              <a:t>You will need to be able to reach out for people who may have ideas/work for you to do</a:t>
            </a:r>
          </a:p>
          <a:p>
            <a:pPr lvl="1"/>
            <a:r>
              <a:rPr lang="en-US" dirty="0" smtClean="0"/>
              <a:t>If your company is known they may come to you!</a:t>
            </a:r>
          </a:p>
        </p:txBody>
      </p:sp>
    </p:spTree>
    <p:extLst>
      <p:ext uri="{BB962C8B-B14F-4D97-AF65-F5344CB8AC3E}">
        <p14:creationId xmlns:p14="http://schemas.microsoft.com/office/powerpoint/2010/main" val="1242714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someone attend local, national, and international game development conferences officially as a rep of your company</a:t>
            </a:r>
          </a:p>
          <a:p>
            <a:pPr lvl="1"/>
            <a:r>
              <a:rPr lang="en-US" dirty="0" smtClean="0"/>
              <a:t>Make sure they at least have business cards to begin putting your name out there</a:t>
            </a:r>
          </a:p>
          <a:p>
            <a:r>
              <a:rPr lang="en-US" dirty="0" smtClean="0"/>
              <a:t>Reach out to local organizations in the area to build connections to non-game businesses</a:t>
            </a:r>
          </a:p>
          <a:p>
            <a:pPr lvl="1"/>
            <a:r>
              <a:rPr lang="en-US" dirty="0" smtClean="0"/>
              <a:t>The Art of Video Games at the Smithsonian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4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Your company will lose people – it’s just life</a:t>
            </a:r>
          </a:p>
          <a:p>
            <a:pPr lvl="1"/>
            <a:r>
              <a:rPr lang="en-US" dirty="0" smtClean="0"/>
              <a:t>Sometimes this will be under normal circumstances sometimes you may be poached</a:t>
            </a:r>
          </a:p>
          <a:p>
            <a:pPr lvl="1"/>
            <a:r>
              <a:rPr lang="en-US" dirty="0" smtClean="0"/>
              <a:t>Poaching isn’t all bad because it shows that other companies respect what you are doing to develop talent</a:t>
            </a:r>
          </a:p>
          <a:p>
            <a:r>
              <a:rPr lang="en-US" dirty="0" smtClean="0"/>
              <a:t>You want to try and keep that talent yourself though</a:t>
            </a:r>
          </a:p>
          <a:p>
            <a:pPr lvl="1"/>
            <a:r>
              <a:rPr lang="en-US" dirty="0" smtClean="0"/>
              <a:t>If it is a significant loss see where your company staff policies could be better</a:t>
            </a:r>
          </a:p>
          <a:p>
            <a:r>
              <a:rPr lang="en-US" dirty="0" smtClean="0"/>
              <a:t>Keeping a strong network helps pull in new people to make up for losses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79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Very important if you are pursuing outside funders</a:t>
            </a:r>
          </a:p>
          <a:p>
            <a:pPr lvl="1"/>
            <a:r>
              <a:rPr lang="en-US" dirty="0" smtClean="0"/>
              <a:t>Both banks and investors want to make back what they put in and then some</a:t>
            </a:r>
          </a:p>
          <a:p>
            <a:pPr lvl="1"/>
            <a:r>
              <a:rPr lang="en-US" dirty="0" smtClean="0"/>
              <a:t>Sometimes called a liquidity event</a:t>
            </a:r>
          </a:p>
          <a:p>
            <a:pPr lvl="1"/>
            <a:r>
              <a:rPr lang="en-US" dirty="0" smtClean="0"/>
              <a:t>They will almost always push for the company to be sold rather than sitting and pulling in dividends</a:t>
            </a:r>
          </a:p>
          <a:p>
            <a:r>
              <a:rPr lang="en-US" dirty="0" smtClean="0"/>
              <a:t>Even in self-funded companies people will want something back for the work they did at startup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79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Exit?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are being pushed by investors</a:t>
            </a:r>
          </a:p>
          <a:p>
            <a:r>
              <a:rPr lang="en-US" dirty="0" smtClean="0"/>
              <a:t>You don’t have enough working capital</a:t>
            </a:r>
          </a:p>
          <a:p>
            <a:pPr lvl="1"/>
            <a:r>
              <a:rPr lang="en-US" dirty="0" smtClean="0"/>
              <a:t>Games are expensive and if you don’t have a publisher backing that can add up</a:t>
            </a:r>
          </a:p>
          <a:p>
            <a:r>
              <a:rPr lang="en-US" dirty="0" smtClean="0"/>
              <a:t>Greed</a:t>
            </a:r>
          </a:p>
          <a:p>
            <a:pPr lvl="1"/>
            <a:r>
              <a:rPr lang="en-US" dirty="0" smtClean="0"/>
              <a:t>You don’t work so hard on starting up just to be poor </a:t>
            </a:r>
            <a:r>
              <a:rPr lang="en-US" dirty="0" smtClean="0">
                <a:sym typeface="Wingdings" pitchFamily="2" charset="2"/>
              </a:rPr>
              <a:t></a:t>
            </a:r>
          </a:p>
          <a:p>
            <a:r>
              <a:rPr lang="en-US" dirty="0" smtClean="0">
                <a:sym typeface="Wingdings" pitchFamily="2" charset="2"/>
              </a:rPr>
              <a:t>Upper management changes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management has been in control for a long time and is looking at leaving this could be their </a:t>
            </a:r>
            <a:r>
              <a:rPr lang="en-US" dirty="0" err="1" smtClean="0">
                <a:sym typeface="Wingdings" pitchFamily="2" charset="2"/>
              </a:rPr>
              <a:t>nestegg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1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Public Offering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Usually only companies in the hundreds of millions in revenues can afford an IPO</a:t>
            </a:r>
          </a:p>
          <a:p>
            <a:r>
              <a:rPr lang="en-US" sz="2800" dirty="0" smtClean="0"/>
              <a:t>IPOs will only go well if investment firms think you have potential for growth (Google vs. Facebook)</a:t>
            </a:r>
          </a:p>
          <a:p>
            <a:r>
              <a:rPr lang="en-US" sz="2800" dirty="0" smtClean="0"/>
              <a:t>Management of the companies is strict and expensive</a:t>
            </a:r>
          </a:p>
          <a:p>
            <a:pPr lvl="1"/>
            <a:r>
              <a:rPr lang="en-US" sz="2400" dirty="0" smtClean="0"/>
              <a:t>The money you make during the IPO is split with the underwriter</a:t>
            </a:r>
          </a:p>
          <a:p>
            <a:r>
              <a:rPr lang="en-US" sz="2800" dirty="0" smtClean="0"/>
              <a:t>You need to pay attention to the composition of your board of directors and control of “voting stock”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2674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 of the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Very typically you would sell to a publisher but there may be others</a:t>
            </a:r>
          </a:p>
          <a:p>
            <a:r>
              <a:rPr lang="en-US" dirty="0" smtClean="0"/>
              <a:t>Investors will want either cash or shares in a publically traded company equivalent</a:t>
            </a:r>
          </a:p>
          <a:p>
            <a:pPr lvl="1"/>
            <a:r>
              <a:rPr lang="en-US" dirty="0" smtClean="0"/>
              <a:t>Management will often be incentivized to stay by being given only shares in the larger company</a:t>
            </a:r>
          </a:p>
          <a:p>
            <a:r>
              <a:rPr lang="en-US" dirty="0" smtClean="0"/>
              <a:t>Investors and Managers may be at odds over who to sell to</a:t>
            </a:r>
          </a:p>
          <a:p>
            <a:pPr lvl="1"/>
            <a:r>
              <a:rPr lang="en-US" dirty="0" smtClean="0"/>
              <a:t>Investors want the most cash for them while managers may care more about ethics, quality, personal assets,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6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Leveraged Buy-Out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Managers of the company take on debt to buy out the existing investors</a:t>
            </a:r>
          </a:p>
          <a:p>
            <a:pPr lvl="1"/>
            <a:r>
              <a:rPr lang="en-US" dirty="0" smtClean="0"/>
              <a:t>Rare in the games industry</a:t>
            </a:r>
          </a:p>
          <a:p>
            <a:pPr lvl="1"/>
            <a:r>
              <a:rPr lang="en-US" dirty="0" smtClean="0"/>
              <a:t>Common when investors feel there is value in a company that current owners can’t unlock and management has faith in future growth</a:t>
            </a:r>
          </a:p>
          <a:p>
            <a:r>
              <a:rPr lang="en-US" dirty="0" smtClean="0"/>
              <a:t>May happen to buy out sole owner/investor in a company to make it independent from a founder who is retiring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4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1030</Words>
  <Application>Microsoft Office PowerPoint</Application>
  <PresentationFormat>On-screen Show (4:3)</PresentationFormat>
  <Paragraphs>103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Sustaining Your Business</vt:lpstr>
      <vt:lpstr>Marketing Yourself</vt:lpstr>
      <vt:lpstr>Networking</vt:lpstr>
      <vt:lpstr>Staff Loss</vt:lpstr>
      <vt:lpstr>Exit Strategies</vt:lpstr>
      <vt:lpstr>Why Exit?</vt:lpstr>
      <vt:lpstr>Initial Public Offering</vt:lpstr>
      <vt:lpstr>Sale of the Company</vt:lpstr>
      <vt:lpstr>Leveraged Buy-Out</vt:lpstr>
      <vt:lpstr>Preparing for Purchase</vt:lpstr>
      <vt:lpstr>Who Will Value You?</vt:lpstr>
      <vt:lpstr>Increasing Perceived Value</vt:lpstr>
      <vt:lpstr>Downside Exits</vt:lpstr>
      <vt:lpstr>Orderly Close-Down</vt:lpstr>
      <vt:lpstr>Bankruptcy</vt:lpstr>
      <vt:lpstr>What to do after?</vt:lpstr>
      <vt:lpstr>Utilizing Data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Sustaining Your Business</dc:title>
  <dc:creator>Bridget Blodgett</dc:creator>
  <cp:lastModifiedBy>Bridget Blodgett</cp:lastModifiedBy>
  <cp:revision>8</cp:revision>
  <dcterms:created xsi:type="dcterms:W3CDTF">2013-04-23T19:03:00Z</dcterms:created>
  <dcterms:modified xsi:type="dcterms:W3CDTF">2013-04-23T20:30:47Z</dcterms:modified>
</cp:coreProperties>
</file>