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0080625" cy="7559675"/>
  <p:notesSz cx="7559675" cy="10691813"/>
  <p:defaultTextStyle>
    <a:defPPr>
      <a:defRPr lang="en-US"/>
    </a:defPPr>
    <a:lvl1pPr marL="0" algn="l" defTabSz="9142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05" algn="l" defTabSz="9142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10" algn="l" defTabSz="9142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15" algn="l" defTabSz="9142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20" algn="l" defTabSz="9142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26" algn="l" defTabSz="9142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632" algn="l" defTabSz="9142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737" algn="l" defTabSz="9142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842" algn="l" defTabSz="9142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6" d="100"/>
          <a:sy n="126" d="100"/>
        </p:scale>
        <p:origin x="-792" y="198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32000" y="648000"/>
            <a:ext cx="7056000" cy="6483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2095200"/>
            <a:ext cx="8870040" cy="2091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04000" y="4385161"/>
            <a:ext cx="8870040" cy="2091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32000" y="648000"/>
            <a:ext cx="7056000" cy="6483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504001" y="2095200"/>
            <a:ext cx="4328280" cy="2091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049000" y="2095200"/>
            <a:ext cx="4328280" cy="2091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5049000" y="4385161"/>
            <a:ext cx="4328280" cy="2091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504001" y="4385161"/>
            <a:ext cx="4328280" cy="2091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32000" y="648000"/>
            <a:ext cx="7056000" cy="6483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504001" y="2095200"/>
            <a:ext cx="4328280" cy="2091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5049000" y="2095200"/>
            <a:ext cx="4328280" cy="2091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32000" y="648000"/>
            <a:ext cx="7056000" cy="6483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504000" y="2095200"/>
            <a:ext cx="8870040" cy="438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32000" y="648000"/>
            <a:ext cx="7056000" cy="6483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4000" y="2095200"/>
            <a:ext cx="8870040" cy="43848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32000" y="648000"/>
            <a:ext cx="7056000" cy="6483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504001" y="2095200"/>
            <a:ext cx="4328280" cy="43848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049000" y="2095200"/>
            <a:ext cx="4328280" cy="43848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32000" y="648000"/>
            <a:ext cx="7056000" cy="6483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432000" y="648002"/>
            <a:ext cx="7056000" cy="5832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32000" y="648000"/>
            <a:ext cx="7056000" cy="6483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1" y="2095200"/>
            <a:ext cx="4328280" cy="2091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04001" y="4385161"/>
            <a:ext cx="4328280" cy="2091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049000" y="2095200"/>
            <a:ext cx="4328280" cy="43848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32000" y="648000"/>
            <a:ext cx="7056000" cy="6483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1" y="2095200"/>
            <a:ext cx="4328280" cy="43848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049000" y="2095200"/>
            <a:ext cx="4328280" cy="2091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9000" y="4385161"/>
            <a:ext cx="4328280" cy="2091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32000" y="648000"/>
            <a:ext cx="7056000" cy="6483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1" y="2095200"/>
            <a:ext cx="4328280" cy="2091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9000" y="2095200"/>
            <a:ext cx="4328280" cy="2091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504000" y="4385161"/>
            <a:ext cx="8869680" cy="2091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/>
          <p:nvPr/>
        </p:nvPicPr>
        <p:blipFill>
          <a:blip r:embed="rId14"/>
          <a:stretch>
            <a:fillRect/>
          </a:stretch>
        </p:blipFill>
        <p:spPr>
          <a:xfrm>
            <a:off x="361" y="360"/>
            <a:ext cx="10079641" cy="7559640"/>
          </a:xfrm>
          <a:prstGeom prst="rect">
            <a:avLst/>
          </a:prstGeom>
        </p:spPr>
      </p:pic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32000" y="648000"/>
            <a:ext cx="7056000" cy="64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/>
              <a:t>CLIQUE PARA EDITAR O FORMATO DO TEXTO DO TÍTULO</a:t>
            </a:r>
            <a:endParaRPr/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2095200"/>
            <a:ext cx="8870040" cy="438480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en-US"/>
              <a:t>Clique para editar o formato do texto da estrutura de tópicos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n-US"/>
              <a:t>2.º Nível da estrutura de tópicos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n-US"/>
              <a:t>3.º Nível da estrutura de tópicos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US"/>
              <a:t>4.º Nível da estrutura de tópicos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US"/>
              <a:t>5.º Nível da estrutura de tópicos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US"/>
              <a:t>6.º Nível da estrutura de tópicos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en-US"/>
              <a:t>7.º Nível da estrutura de tópicos</a:t>
            </a:r>
            <a:endParaRPr/>
          </a:p>
        </p:txBody>
      </p:sp>
      <p:sp>
        <p:nvSpPr>
          <p:cNvPr id="3" name="PlaceHolder 3"/>
          <p:cNvSpPr>
            <a:spLocks noGrp="1"/>
          </p:cNvSpPr>
          <p:nvPr>
            <p:ph type="dt"/>
          </p:nvPr>
        </p:nvSpPr>
        <p:spPr>
          <a:xfrm>
            <a:off x="504002" y="6552000"/>
            <a:ext cx="2348280" cy="521280"/>
          </a:xfrm>
          <a:prstGeom prst="rect">
            <a:avLst/>
          </a:prstGeom>
        </p:spPr>
        <p:txBody>
          <a:bodyPr wrap="none" lIns="0" tIns="0" rIns="0" bIns="0"/>
          <a:lstStyle/>
          <a:p>
            <a:r>
              <a:rPr lang="en-US" sz="1400"/>
              <a:t>&lt;date/time&gt;</a:t>
            </a:r>
            <a:endParaRPr/>
          </a:p>
        </p:txBody>
      </p:sp>
      <p:sp>
        <p:nvSpPr>
          <p:cNvPr id="4" name="PlaceHolder 4"/>
          <p:cNvSpPr>
            <a:spLocks noGrp="1"/>
          </p:cNvSpPr>
          <p:nvPr>
            <p:ph type="ftr"/>
          </p:nvPr>
        </p:nvSpPr>
        <p:spPr>
          <a:xfrm>
            <a:off x="3447360" y="6552000"/>
            <a:ext cx="3195000" cy="521280"/>
          </a:xfrm>
          <a:prstGeom prst="rect">
            <a:avLst/>
          </a:prstGeom>
        </p:spPr>
        <p:txBody>
          <a:bodyPr wrap="none" lIns="0" tIns="0" rIns="0" bIns="0"/>
          <a:lstStyle/>
          <a:p>
            <a:pPr algn="ctr"/>
            <a:r>
              <a:rPr lang="en-US" sz="1400"/>
              <a:t>&lt;footer&gt;</a:t>
            </a:r>
            <a:endParaRPr/>
          </a:p>
        </p:txBody>
      </p:sp>
      <p:sp>
        <p:nvSpPr>
          <p:cNvPr id="5" name="PlaceHolder 5"/>
          <p:cNvSpPr>
            <a:spLocks noGrp="1"/>
          </p:cNvSpPr>
          <p:nvPr>
            <p:ph type="sldNum"/>
          </p:nvPr>
        </p:nvSpPr>
        <p:spPr>
          <a:xfrm>
            <a:off x="7227362" y="6534720"/>
            <a:ext cx="2348280" cy="521280"/>
          </a:xfrm>
          <a:prstGeom prst="rect">
            <a:avLst/>
          </a:prstGeom>
        </p:spPr>
        <p:txBody>
          <a:bodyPr wrap="none" lIns="0" tIns="0" rIns="0" bIns="0"/>
          <a:lstStyle/>
          <a:p>
            <a:pPr algn="r"/>
            <a:fld id="{2B8D916D-7E0C-4152-BAB6-DBD7BEA6059A}" type="slidenum">
              <a:rPr lang="en-US" sz="1400"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Shape 1"/>
          <p:cNvSpPr txBox="1"/>
          <p:nvPr/>
        </p:nvSpPr>
        <p:spPr>
          <a:xfrm>
            <a:off x="1476002" y="648000"/>
            <a:ext cx="7056000" cy="5831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en-US" sz="4000"/>
              <a:t>Web Storage</a:t>
            </a:r>
            <a:endParaRPr/>
          </a:p>
          <a:p>
            <a:pPr algn="ctr"/>
            <a:endParaRPr/>
          </a:p>
          <a:p>
            <a:pPr algn="ctr"/>
            <a:endParaRPr/>
          </a:p>
          <a:p>
            <a:pPr algn="ctr"/>
            <a:r>
              <a:rPr lang="en-US" sz="2000"/>
              <a:t>IDIA 619</a:t>
            </a:r>
            <a:endParaRPr/>
          </a:p>
          <a:p>
            <a:pPr algn="ctr"/>
            <a:r>
              <a:rPr lang="en-US" sz="2000"/>
              <a:t>Spring 2013</a:t>
            </a:r>
            <a:endParaRPr/>
          </a:p>
          <a:p>
            <a:pPr algn="ctr"/>
            <a:r>
              <a:rPr lang="en-US" sz="2000"/>
              <a:t>Bridget M. Blodgett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Shape 1"/>
          <p:cNvSpPr txBox="1"/>
          <p:nvPr/>
        </p:nvSpPr>
        <p:spPr>
          <a:xfrm>
            <a:off x="432000" y="648000"/>
            <a:ext cx="7056000" cy="64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 sz="3600" dirty="0"/>
              <a:t>Removing Data</a:t>
            </a:r>
            <a:endParaRPr sz="3600" dirty="0"/>
          </a:p>
        </p:txBody>
      </p:sp>
      <p:sp>
        <p:nvSpPr>
          <p:cNvPr id="56" name="TextShape 2"/>
          <p:cNvSpPr txBox="1"/>
          <p:nvPr/>
        </p:nvSpPr>
        <p:spPr>
          <a:xfrm>
            <a:off x="504000" y="2095200"/>
            <a:ext cx="8870040" cy="4384800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/>
          <a:p>
            <a:pPr marL="285750" indent="-285750">
              <a:buSzPct val="100000"/>
              <a:buFont typeface="Arial" pitchFamily="34" charset="0"/>
              <a:buChar char="•"/>
            </a:pPr>
            <a:r>
              <a:rPr lang="en-US" sz="2800" dirty="0"/>
              <a:t>Beyond using the browser's built in data management tools there are two additional methods for removing data</a:t>
            </a:r>
            <a:endParaRPr sz="2800" dirty="0"/>
          </a:p>
          <a:p>
            <a:pPr marL="285750" indent="-285750">
              <a:buSzPct val="100000"/>
              <a:buFont typeface="Arial" pitchFamily="34" charset="0"/>
              <a:buChar char="•"/>
            </a:pPr>
            <a:r>
              <a:rPr lang="en-US" sz="2800" dirty="0"/>
              <a:t>Clear will remove all locally stored data for your domain</a:t>
            </a:r>
            <a:endParaRPr sz="2800" dirty="0"/>
          </a:p>
          <a:p>
            <a:pPr marL="285750" indent="-285750">
              <a:buSzPct val="100000"/>
              <a:buFont typeface="Arial" pitchFamily="34" charset="0"/>
              <a:buChar char="•"/>
            </a:pPr>
            <a:r>
              <a:rPr lang="en-US" sz="2800" dirty="0" err="1"/>
              <a:t>RemoveItem</a:t>
            </a:r>
            <a:r>
              <a:rPr lang="en-US" sz="2800" dirty="0"/>
              <a:t> works like </a:t>
            </a:r>
            <a:r>
              <a:rPr lang="en-US" sz="2800" dirty="0" err="1"/>
              <a:t>addItem</a:t>
            </a:r>
            <a:r>
              <a:rPr lang="en-US" sz="2800" dirty="0"/>
              <a:t> but finds the matching key and deletes both it and the data it contains from the browser</a:t>
            </a:r>
            <a:endParaRPr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Shape 1"/>
          <p:cNvSpPr txBox="1"/>
          <p:nvPr/>
        </p:nvSpPr>
        <p:spPr>
          <a:xfrm>
            <a:off x="432000" y="648000"/>
            <a:ext cx="7056000" cy="64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 sz="3600" dirty="0"/>
              <a:t>Making Unique Variables</a:t>
            </a:r>
            <a:endParaRPr sz="3600" dirty="0"/>
          </a:p>
        </p:txBody>
      </p:sp>
      <p:sp>
        <p:nvSpPr>
          <p:cNvPr id="58" name="TextShape 2"/>
          <p:cNvSpPr txBox="1"/>
          <p:nvPr/>
        </p:nvSpPr>
        <p:spPr>
          <a:xfrm>
            <a:off x="504000" y="2095200"/>
            <a:ext cx="8870040" cy="4384800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/>
          <a:p>
            <a:pPr marL="285750" indent="-285750">
              <a:buSzPct val="100000"/>
              <a:buFont typeface="Arial" pitchFamily="34" charset="0"/>
              <a:buChar char="•"/>
            </a:pPr>
            <a:r>
              <a:rPr lang="en-US" sz="2800" dirty="0"/>
              <a:t>You can make new unique variables by integrating some additional features for JS</a:t>
            </a:r>
            <a:endParaRPr sz="2800" dirty="0"/>
          </a:p>
          <a:p>
            <a:pPr marL="742855" lvl="1" indent="-285750">
              <a:buSzPct val="100000"/>
              <a:buFont typeface="Arial" pitchFamily="34" charset="0"/>
              <a:buChar char="•"/>
            </a:pPr>
            <a:r>
              <a:rPr lang="en-US" sz="2400" dirty="0"/>
              <a:t>You can append the current time onto the variable end</a:t>
            </a:r>
            <a:endParaRPr sz="2400" dirty="0"/>
          </a:p>
          <a:p>
            <a:pPr marL="742855" lvl="1" indent="-285750">
              <a:buSzPct val="100000"/>
              <a:buFont typeface="Arial" pitchFamily="34" charset="0"/>
              <a:buChar char="•"/>
            </a:pPr>
            <a:r>
              <a:rPr lang="en-US" sz="2400" dirty="0"/>
              <a:t>It will never </a:t>
            </a:r>
            <a:r>
              <a:rPr lang="en-US" sz="2400" dirty="0" smtClean="0"/>
              <a:t>repeat</a:t>
            </a:r>
            <a:endParaRPr lang="en-US" sz="2400" dirty="0"/>
          </a:p>
          <a:p>
            <a:pPr lvl="1">
              <a:buSzPct val="100000"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lvl="1">
              <a:buSzPct val="100000"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currentDate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= new Date();</a:t>
            </a:r>
            <a:endParaRPr sz="2000" dirty="0">
              <a:latin typeface="Courier New" pitchFamily="49" charset="0"/>
              <a:cs typeface="Courier New" pitchFamily="49" charset="0"/>
            </a:endParaRPr>
          </a:p>
          <a:p>
            <a:pPr lvl="1">
              <a:buSzPct val="100000"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time =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currentDate.getTime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();</a:t>
            </a:r>
            <a:endParaRPr sz="2000" dirty="0">
              <a:latin typeface="Courier New" pitchFamily="49" charset="0"/>
              <a:cs typeface="Courier New" pitchFamily="49" charset="0"/>
            </a:endParaRPr>
          </a:p>
          <a:p>
            <a:pPr lvl="1">
              <a:buSzPct val="100000"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key = "sticky_" + time;</a:t>
            </a:r>
            <a:endParaRPr sz="20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Shape 1"/>
          <p:cNvSpPr txBox="1"/>
          <p:nvPr/>
        </p:nvSpPr>
        <p:spPr>
          <a:xfrm>
            <a:off x="432000" y="648000"/>
            <a:ext cx="7056000" cy="64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0" name="TextShape 2"/>
          <p:cNvSpPr txBox="1"/>
          <p:nvPr/>
        </p:nvSpPr>
        <p:spPr>
          <a:xfrm>
            <a:off x="504000" y="2095200"/>
            <a:ext cx="8870040" cy="43848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>
              <a:buSzPct val="25000"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createSticky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() {</a:t>
            </a:r>
            <a:endParaRPr sz="2400" dirty="0">
              <a:latin typeface="Courier New" pitchFamily="49" charset="0"/>
              <a:cs typeface="Courier New" pitchFamily="49" charset="0"/>
            </a:endParaRPr>
          </a:p>
          <a:p>
            <a:pPr lvl="1">
              <a:buSzPct val="25000"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stickiesarray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getStickiesarray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();</a:t>
            </a:r>
            <a:endParaRPr sz="2400" dirty="0">
              <a:latin typeface="Courier New" pitchFamily="49" charset="0"/>
              <a:cs typeface="Courier New" pitchFamily="49" charset="0"/>
            </a:endParaRPr>
          </a:p>
          <a:p>
            <a:pPr lvl="1">
              <a:buSzPct val="25000"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currentDate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= new Date();</a:t>
            </a:r>
            <a:endParaRPr sz="2400" dirty="0">
              <a:latin typeface="Courier New" pitchFamily="49" charset="0"/>
              <a:cs typeface="Courier New" pitchFamily="49" charset="0"/>
            </a:endParaRPr>
          </a:p>
          <a:p>
            <a:pPr lvl="1">
              <a:buSzPct val="25000"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key = "sticky_" +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currentDate.getTime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();</a:t>
            </a:r>
            <a:endParaRPr sz="2400" dirty="0">
              <a:latin typeface="Courier New" pitchFamily="49" charset="0"/>
              <a:cs typeface="Courier New" pitchFamily="49" charset="0"/>
            </a:endParaRPr>
          </a:p>
          <a:p>
            <a:pPr lvl="1">
              <a:buSzPct val="25000"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value =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document.getElementById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note_text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").value;</a:t>
            </a:r>
            <a:endParaRPr sz="2400" dirty="0">
              <a:latin typeface="Courier New" pitchFamily="49" charset="0"/>
              <a:cs typeface="Courier New" pitchFamily="49" charset="0"/>
            </a:endParaRPr>
          </a:p>
          <a:p>
            <a:pPr lvl="1">
              <a:buSzPct val="25000"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localStorage.setItem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(key, value);</a:t>
            </a:r>
            <a:endParaRPr sz="2400" dirty="0">
              <a:latin typeface="Courier New" pitchFamily="49" charset="0"/>
              <a:cs typeface="Courier New" pitchFamily="49" charset="0"/>
            </a:endParaRPr>
          </a:p>
          <a:p>
            <a:pPr lvl="1">
              <a:buSzPct val="25000"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stickiesarray.push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(key);</a:t>
            </a:r>
            <a:endParaRPr sz="2400" dirty="0">
              <a:latin typeface="Courier New" pitchFamily="49" charset="0"/>
              <a:cs typeface="Courier New" pitchFamily="49" charset="0"/>
            </a:endParaRPr>
          </a:p>
          <a:p>
            <a:pPr lvl="1">
              <a:buSzPct val="25000"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localStorage.setItem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stickiesarray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",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JSON.stringify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stickiesarray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));</a:t>
            </a:r>
            <a:endParaRPr sz="2400" dirty="0">
              <a:latin typeface="Courier New" pitchFamily="49" charset="0"/>
              <a:cs typeface="Courier New" pitchFamily="49" charset="0"/>
            </a:endParaRPr>
          </a:p>
          <a:p>
            <a:pPr lvl="1">
              <a:buSzPct val="25000"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addStickyToDOM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(value);</a:t>
            </a:r>
            <a:endParaRPr sz="2400" dirty="0">
              <a:latin typeface="Courier New" pitchFamily="49" charset="0"/>
              <a:cs typeface="Courier New" pitchFamily="49" charset="0"/>
            </a:endParaRPr>
          </a:p>
          <a:p>
            <a:pPr>
              <a:buSzPct val="25000"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}</a:t>
            </a:r>
            <a:endParaRPr sz="24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Shape 1"/>
          <p:cNvSpPr txBox="1"/>
          <p:nvPr/>
        </p:nvSpPr>
        <p:spPr>
          <a:xfrm>
            <a:off x="432000" y="648000"/>
            <a:ext cx="7056000" cy="64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2" name="TextShape 2"/>
          <p:cNvSpPr txBox="1"/>
          <p:nvPr/>
        </p:nvSpPr>
        <p:spPr>
          <a:xfrm>
            <a:off x="504000" y="2095200"/>
            <a:ext cx="8870040" cy="43848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>
              <a:buSzPct val="25000"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deleteSticky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(key) {</a:t>
            </a:r>
            <a:endParaRPr sz="2400" dirty="0">
              <a:latin typeface="Courier New" pitchFamily="49" charset="0"/>
              <a:cs typeface="Courier New" pitchFamily="49" charset="0"/>
            </a:endParaRPr>
          </a:p>
          <a:p>
            <a:pPr lvl="1">
              <a:buSzPct val="25000"/>
            </a:pP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localStorage.removeItem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(key);</a:t>
            </a:r>
            <a:endParaRPr sz="2400" dirty="0">
              <a:latin typeface="Courier New" pitchFamily="49" charset="0"/>
              <a:cs typeface="Courier New" pitchFamily="49" charset="0"/>
            </a:endParaRPr>
          </a:p>
          <a:p>
            <a:pPr lvl="1">
              <a:buSzPct val="25000"/>
            </a:pP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stickiesarray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getStickiesarray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();</a:t>
            </a:r>
            <a:endParaRPr sz="2400" dirty="0">
              <a:latin typeface="Courier New" pitchFamily="49" charset="0"/>
              <a:cs typeface="Courier New" pitchFamily="49" charset="0"/>
            </a:endParaRPr>
          </a:p>
          <a:p>
            <a:pPr lvl="1">
              <a:buSzPct val="25000"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stickiesarray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) {</a:t>
            </a:r>
            <a:endParaRPr sz="2400" dirty="0">
              <a:latin typeface="Courier New" pitchFamily="49" charset="0"/>
              <a:cs typeface="Courier New" pitchFamily="49" charset="0"/>
            </a:endParaRPr>
          </a:p>
          <a:p>
            <a:pPr lvl="2">
              <a:buSzPct val="25000"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stickiesarray.length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++) {</a:t>
            </a:r>
            <a:endParaRPr sz="2400" dirty="0">
              <a:latin typeface="Courier New" pitchFamily="49" charset="0"/>
              <a:cs typeface="Courier New" pitchFamily="49" charset="0"/>
            </a:endParaRPr>
          </a:p>
          <a:p>
            <a:pPr lvl="3">
              <a:buSzPct val="25000"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if (key ==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stickiesarray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]) {</a:t>
            </a:r>
            <a:endParaRPr sz="2400" dirty="0">
              <a:latin typeface="Courier New" pitchFamily="49" charset="0"/>
              <a:cs typeface="Courier New" pitchFamily="49" charset="0"/>
            </a:endParaRPr>
          </a:p>
          <a:p>
            <a:pPr lvl="4">
              <a:buSzPct val="25000"/>
            </a:pP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stickiesarray.splice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(i,1);</a:t>
            </a:r>
            <a:endParaRPr sz="2400" dirty="0">
              <a:latin typeface="Courier New" pitchFamily="49" charset="0"/>
              <a:cs typeface="Courier New" pitchFamily="49" charset="0"/>
            </a:endParaRPr>
          </a:p>
          <a:p>
            <a:pPr lvl="3">
              <a:buSzPct val="25000"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}</a:t>
            </a:r>
            <a:endParaRPr sz="2400" dirty="0">
              <a:latin typeface="Courier New" pitchFamily="49" charset="0"/>
              <a:cs typeface="Courier New" pitchFamily="49" charset="0"/>
            </a:endParaRPr>
          </a:p>
          <a:p>
            <a:pPr lvl="2">
              <a:buSzPct val="25000"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}</a:t>
            </a:r>
            <a:endParaRPr sz="2400" dirty="0">
              <a:latin typeface="Courier New" pitchFamily="49" charset="0"/>
              <a:cs typeface="Courier New" pitchFamily="49" charset="0"/>
            </a:endParaRPr>
          </a:p>
          <a:p>
            <a:pPr lvl="2">
              <a:buSzPct val="25000"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localStorage.setItem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stickiesarray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",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JSON.stringify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stickiesarray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));</a:t>
            </a:r>
            <a:endParaRPr sz="2400" dirty="0">
              <a:latin typeface="Courier New" pitchFamily="49" charset="0"/>
              <a:cs typeface="Courier New" pitchFamily="49" charset="0"/>
            </a:endParaRPr>
          </a:p>
          <a:p>
            <a:pPr lvl="1">
              <a:buSzPct val="25000"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}</a:t>
            </a:r>
            <a:endParaRPr sz="2400" dirty="0">
              <a:latin typeface="Courier New" pitchFamily="49" charset="0"/>
              <a:cs typeface="Courier New" pitchFamily="49" charset="0"/>
            </a:endParaRPr>
          </a:p>
          <a:p>
            <a:pPr>
              <a:buSzPct val="25000"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}</a:t>
            </a:r>
            <a:endParaRPr sz="24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Shape 1"/>
          <p:cNvSpPr txBox="1"/>
          <p:nvPr/>
        </p:nvSpPr>
        <p:spPr>
          <a:xfrm>
            <a:off x="432000" y="648000"/>
            <a:ext cx="7056000" cy="64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 sz="3600" dirty="0"/>
              <a:t>Session Storage</a:t>
            </a:r>
            <a:endParaRPr sz="3600" dirty="0"/>
          </a:p>
        </p:txBody>
      </p:sp>
      <p:sp>
        <p:nvSpPr>
          <p:cNvPr id="64" name="TextShape 2"/>
          <p:cNvSpPr txBox="1"/>
          <p:nvPr/>
        </p:nvSpPr>
        <p:spPr>
          <a:xfrm>
            <a:off x="504000" y="2095200"/>
            <a:ext cx="8870040" cy="4384800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/>
          <a:p>
            <a:pPr marL="285750" indent="-285750">
              <a:buSzPct val="100000"/>
              <a:buFont typeface="Arial" pitchFamily="34" charset="0"/>
              <a:buChar char="•"/>
            </a:pPr>
            <a:r>
              <a:rPr lang="en-US" sz="2800" dirty="0"/>
              <a:t>Session storage allows you to store information for only one use of the browser (called a session)</a:t>
            </a:r>
            <a:endParaRPr sz="2800" dirty="0"/>
          </a:p>
          <a:p>
            <a:pPr marL="285750" indent="-285750">
              <a:buSzPct val="100000"/>
              <a:buFont typeface="Arial" pitchFamily="34" charset="0"/>
              <a:buChar char="•"/>
            </a:pPr>
            <a:r>
              <a:rPr lang="en-US" sz="2800" dirty="0"/>
              <a:t>The same API is used for session storage and supports all of the same methods and properties</a:t>
            </a:r>
            <a:endParaRPr sz="2800" dirty="0"/>
          </a:p>
          <a:p>
            <a:pPr marL="285750" indent="-285750">
              <a:buSzPct val="100000"/>
              <a:buFont typeface="Arial" pitchFamily="34" charset="0"/>
              <a:buChar char="•"/>
            </a:pPr>
            <a:r>
              <a:rPr lang="en-US" sz="2800" dirty="0"/>
              <a:t>However any information left in storage when the browser is closed is automatically deleted</a:t>
            </a:r>
            <a:endParaRPr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432000" y="648000"/>
            <a:ext cx="7056000" cy="64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 sz="3600" dirty="0">
                <a:latin typeface="+mj-lt"/>
              </a:rPr>
              <a:t>Cookies and XML</a:t>
            </a:r>
            <a:endParaRPr sz="3600" dirty="0">
              <a:latin typeface="+mj-lt"/>
            </a:endParaRPr>
          </a:p>
        </p:txBody>
      </p:sp>
      <p:sp>
        <p:nvSpPr>
          <p:cNvPr id="40" name="TextShape 2"/>
          <p:cNvSpPr txBox="1"/>
          <p:nvPr/>
        </p:nvSpPr>
        <p:spPr>
          <a:xfrm>
            <a:off x="504000" y="2095200"/>
            <a:ext cx="8955912" cy="4384800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/>
          <a:p>
            <a:pPr marL="285750" indent="-285750">
              <a:buSzPct val="100000"/>
              <a:buFont typeface="Arial" pitchFamily="34" charset="0"/>
              <a:buChar char="•"/>
            </a:pPr>
            <a:r>
              <a:rPr lang="en-US" sz="2800" dirty="0" smtClean="0"/>
              <a:t>Previously the main way of storing information semi-permanently in a web page was to set a cookie</a:t>
            </a:r>
            <a:endParaRPr sz="2800" dirty="0" smtClean="0"/>
          </a:p>
          <a:p>
            <a:pPr marL="742854" lvl="1" indent="-285750">
              <a:buSzPct val="100000"/>
              <a:buFont typeface="Arial" pitchFamily="34" charset="0"/>
              <a:buChar char="•"/>
            </a:pPr>
            <a:r>
              <a:rPr lang="en-US" sz="2400" dirty="0" smtClean="0"/>
              <a:t>They have size limitations</a:t>
            </a:r>
            <a:endParaRPr sz="2400" dirty="0" smtClean="0"/>
          </a:p>
          <a:p>
            <a:pPr marL="742854" lvl="1" indent="-285750">
              <a:buSzPct val="100000"/>
              <a:buFont typeface="Arial" pitchFamily="34" charset="0"/>
              <a:buChar char="•"/>
            </a:pPr>
            <a:r>
              <a:rPr lang="en-US" sz="2400" dirty="0" smtClean="0"/>
              <a:t>Many users disable them</a:t>
            </a:r>
            <a:endParaRPr sz="2400" dirty="0" smtClean="0"/>
          </a:p>
          <a:p>
            <a:pPr marL="742854" lvl="1" indent="-285750">
              <a:buSzPct val="100000"/>
              <a:buFont typeface="Arial" pitchFamily="34" charset="0"/>
              <a:buChar char="•"/>
            </a:pPr>
            <a:r>
              <a:rPr lang="en-US" sz="2400" dirty="0" smtClean="0"/>
              <a:t>They aren't very secure and couldn't be used for storing sensitive information</a:t>
            </a:r>
            <a:endParaRPr sz="2400" dirty="0" smtClean="0"/>
          </a:p>
          <a:p>
            <a:pPr marL="285750" indent="-285750">
              <a:buSzPct val="100000"/>
              <a:buFont typeface="Arial" pitchFamily="34" charset="0"/>
              <a:buChar char="•"/>
            </a:pPr>
            <a:r>
              <a:rPr lang="en-US" sz="2800" dirty="0" smtClean="0"/>
              <a:t>The files could be no bigger than 4k because they are passed as part of the HTTP header information</a:t>
            </a:r>
            <a:endParaRPr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432000" y="648000"/>
            <a:ext cx="7056000" cy="64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pic>
        <p:nvPicPr>
          <p:cNvPr id="42" name="Picture 41"/>
          <p:cNvPicPr/>
          <p:nvPr/>
        </p:nvPicPr>
        <p:blipFill rotWithShape="1">
          <a:blip r:embed="rId2"/>
          <a:srcRect l="25661" t="32273" r="28058" b="11529"/>
          <a:stretch/>
        </p:blipFill>
        <p:spPr>
          <a:xfrm>
            <a:off x="-1" y="-1"/>
            <a:ext cx="10080625" cy="755967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Shape 1"/>
          <p:cNvSpPr txBox="1"/>
          <p:nvPr/>
        </p:nvSpPr>
        <p:spPr>
          <a:xfrm>
            <a:off x="432000" y="648000"/>
            <a:ext cx="7056000" cy="64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 sz="3600" dirty="0"/>
              <a:t>HTML5 Web Storage</a:t>
            </a:r>
            <a:endParaRPr sz="3600" dirty="0"/>
          </a:p>
        </p:txBody>
      </p:sp>
      <p:sp>
        <p:nvSpPr>
          <p:cNvPr id="44" name="TextShape 2"/>
          <p:cNvSpPr txBox="1"/>
          <p:nvPr/>
        </p:nvSpPr>
        <p:spPr>
          <a:xfrm>
            <a:off x="504000" y="2095200"/>
            <a:ext cx="8870040" cy="43848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342900" indent="-342900">
              <a:buSzPct val="100000"/>
              <a:buFont typeface="Arial" pitchFamily="34" charset="0"/>
              <a:buChar char="•"/>
            </a:pPr>
            <a:r>
              <a:rPr lang="en-US" sz="2800" dirty="0"/>
              <a:t>Still operates in the keyword =&gt; value pairing style</a:t>
            </a:r>
            <a:endParaRPr sz="2800" dirty="0"/>
          </a:p>
          <a:p>
            <a:pPr marL="342900" indent="-342900">
              <a:buSzPct val="100000"/>
              <a:buFont typeface="Arial" pitchFamily="34" charset="0"/>
              <a:buChar char="•"/>
            </a:pPr>
            <a:r>
              <a:rPr lang="en-US" sz="2800" dirty="0"/>
              <a:t>Offers up to 5 </a:t>
            </a:r>
            <a:r>
              <a:rPr lang="en-US" sz="2800" dirty="0" err="1"/>
              <a:t>mb</a:t>
            </a:r>
            <a:r>
              <a:rPr lang="en-US" sz="2800" dirty="0"/>
              <a:t> of storage within the browser</a:t>
            </a:r>
            <a:endParaRPr sz="2800" dirty="0"/>
          </a:p>
          <a:p>
            <a:pPr marL="800005" lvl="1" indent="-342900">
              <a:buSzPct val="100000"/>
              <a:buFont typeface="Arial" pitchFamily="34" charset="0"/>
              <a:buChar char="•"/>
            </a:pPr>
            <a:r>
              <a:rPr lang="en-US" sz="2400" dirty="0"/>
              <a:t>This is a per domain amount and each browser keeps separate storage space</a:t>
            </a:r>
            <a:endParaRPr sz="2400" dirty="0"/>
          </a:p>
          <a:p>
            <a:pPr marL="342900" indent="-342900">
              <a:buSzPct val="100000"/>
              <a:buFont typeface="Arial" pitchFamily="34" charset="0"/>
              <a:buChar char="•"/>
            </a:pPr>
            <a:r>
              <a:rPr lang="en-US" sz="2800" dirty="0"/>
              <a:t>Since the information is stored on the browser it doesn't need to be passed back and forth between the server and the browser to be interpreted by JavaScript</a:t>
            </a:r>
            <a:endParaRPr sz="2800" dirty="0"/>
          </a:p>
          <a:p>
            <a:pPr marL="342900" indent="-342900">
              <a:buSzPct val="100000"/>
              <a:buFont typeface="Arial" pitchFamily="34" charset="0"/>
              <a:buChar char="•"/>
            </a:pPr>
            <a:r>
              <a:rPr lang="en-US" sz="2800" dirty="0"/>
              <a:t>Try adding the following into a blank JS &amp; HTML file:</a:t>
            </a:r>
            <a:endParaRPr sz="2800" dirty="0"/>
          </a:p>
          <a:p>
            <a:pPr marL="800005" lvl="1" indent="-342900">
              <a:buSzPct val="100000"/>
              <a:buFont typeface="Arial" pitchFamily="34" charset="0"/>
              <a:buChar char="•"/>
            </a:pP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localStorage.setItem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("sticky_0", "Pick up dry cleaning");</a:t>
            </a:r>
            <a:endParaRPr sz="24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432000" y="648000"/>
            <a:ext cx="7056000" cy="64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 sz="3600" dirty="0"/>
              <a:t>Retrieving Data</a:t>
            </a:r>
            <a:endParaRPr sz="3600" dirty="0"/>
          </a:p>
        </p:txBody>
      </p:sp>
      <p:sp>
        <p:nvSpPr>
          <p:cNvPr id="46" name="TextShape 2"/>
          <p:cNvSpPr txBox="1"/>
          <p:nvPr/>
        </p:nvSpPr>
        <p:spPr>
          <a:xfrm>
            <a:off x="504000" y="2095200"/>
            <a:ext cx="8870040" cy="4384800"/>
          </a:xfrm>
          <a:prstGeom prst="rect">
            <a:avLst/>
          </a:prstGeom>
        </p:spPr>
        <p:txBody>
          <a:bodyPr wrap="square" lIns="0" tIns="0" rIns="0" bIns="0">
            <a:normAutofit fontScale="92500"/>
          </a:bodyPr>
          <a:lstStyle/>
          <a:p>
            <a:pPr marL="457200" indent="-457200">
              <a:buSzPct val="100000"/>
              <a:buFont typeface="Arial" pitchFamily="34" charset="0"/>
              <a:buChar char="•"/>
            </a:pPr>
            <a:r>
              <a:rPr lang="en-US" sz="2800" dirty="0"/>
              <a:t>To pull data back out of the local storage you just need to remember the key word which you assigned to it</a:t>
            </a:r>
            <a:endParaRPr sz="2800" dirty="0"/>
          </a:p>
          <a:p>
            <a:pPr marL="800005" lvl="1" indent="-342900">
              <a:buSzPct val="100000"/>
              <a:buFont typeface="Arial" pitchFamily="34" charset="0"/>
              <a:buChar char="•"/>
            </a:pPr>
            <a:r>
              <a:rPr lang="en-US" sz="2400" dirty="0" err="1"/>
              <a:t>var</a:t>
            </a:r>
            <a:r>
              <a:rPr lang="en-US" sz="2400" dirty="0"/>
              <a:t> sticky = </a:t>
            </a:r>
            <a:r>
              <a:rPr lang="en-US" sz="2400" dirty="0" err="1"/>
              <a:t>localStorage.getItem</a:t>
            </a:r>
            <a:r>
              <a:rPr lang="en-US" sz="2400" dirty="0"/>
              <a:t>("sticky_0");</a:t>
            </a:r>
            <a:endParaRPr sz="2400" dirty="0"/>
          </a:p>
          <a:p>
            <a:pPr marL="457200" indent="-457200">
              <a:buSzPct val="100000"/>
              <a:buFont typeface="Arial" pitchFamily="34" charset="0"/>
              <a:buChar char="•"/>
            </a:pPr>
            <a:r>
              <a:rPr lang="en-US" sz="2800" dirty="0"/>
              <a:t>This data can then be manipulated like regular text data to display it on the screen or other items.</a:t>
            </a:r>
            <a:endParaRPr sz="2800" dirty="0"/>
          </a:p>
          <a:p>
            <a:pPr marL="457200" indent="-457200">
              <a:buSzPct val="100000"/>
              <a:buFont typeface="Arial" pitchFamily="34" charset="0"/>
              <a:buChar char="•"/>
            </a:pPr>
            <a:r>
              <a:rPr lang="en-US" sz="2800" dirty="0"/>
              <a:t>If you write data to the same key only the last recorded item will be saved (it overwrites the ones before it)</a:t>
            </a:r>
            <a:endParaRPr sz="2800" dirty="0"/>
          </a:p>
          <a:p>
            <a:pPr marL="457200" indent="-457200">
              <a:buSzPct val="100000"/>
              <a:buFont typeface="Arial" pitchFamily="34" charset="0"/>
              <a:buChar char="•"/>
            </a:pPr>
            <a:r>
              <a:rPr lang="en-US" sz="2800" dirty="0"/>
              <a:t>The data that can be stored is restricted to string types</a:t>
            </a:r>
            <a:endParaRPr sz="2800" dirty="0"/>
          </a:p>
          <a:p>
            <a:pPr marL="800005" lvl="1" indent="-342900">
              <a:buSzPct val="100000"/>
              <a:buFont typeface="Arial" pitchFamily="34" charset="0"/>
              <a:buChar char="•"/>
            </a:pPr>
            <a:r>
              <a:rPr lang="en-US" sz="2400" dirty="0"/>
              <a:t>JS will try and convert any other types you put into local storage to strings</a:t>
            </a:r>
            <a:endParaRPr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Shape 1"/>
          <p:cNvSpPr txBox="1"/>
          <p:nvPr/>
        </p:nvSpPr>
        <p:spPr>
          <a:xfrm>
            <a:off x="432000" y="648000"/>
            <a:ext cx="7056000" cy="64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 sz="3600" dirty="0"/>
              <a:t>Converting Types</a:t>
            </a:r>
            <a:endParaRPr sz="3600" dirty="0"/>
          </a:p>
        </p:txBody>
      </p:sp>
      <p:sp>
        <p:nvSpPr>
          <p:cNvPr id="48" name="TextShape 2"/>
          <p:cNvSpPr txBox="1"/>
          <p:nvPr/>
        </p:nvSpPr>
        <p:spPr>
          <a:xfrm>
            <a:off x="504000" y="2095200"/>
            <a:ext cx="8870040" cy="4384800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/>
          <a:p>
            <a:pPr marL="285750" indent="-285750">
              <a:buSzPct val="100000"/>
              <a:buFont typeface="Arial" pitchFamily="34" charset="0"/>
              <a:buChar char="•"/>
            </a:pPr>
            <a:r>
              <a:rPr lang="en-US" sz="2800" dirty="0"/>
              <a:t>If you want to store non-string data you will need to convert the string local storage returns back to the type you need</a:t>
            </a:r>
            <a:endParaRPr sz="2800" dirty="0"/>
          </a:p>
          <a:p>
            <a:pPr marL="285750" indent="-285750">
              <a:buSzPct val="100000"/>
              <a:buFont typeface="Arial" pitchFamily="34" charset="0"/>
              <a:buChar char="•"/>
            </a:pPr>
            <a:r>
              <a:rPr lang="en-US" sz="2800" dirty="0"/>
              <a:t>Functions like </a:t>
            </a:r>
            <a:r>
              <a:rPr lang="en-US" sz="2800" dirty="0" err="1"/>
              <a:t>parseInt</a:t>
            </a:r>
            <a:r>
              <a:rPr lang="en-US" sz="2800" dirty="0"/>
              <a:t>() and </a:t>
            </a:r>
            <a:r>
              <a:rPr lang="en-US" sz="2800" dirty="0" err="1"/>
              <a:t>parseFloat</a:t>
            </a:r>
            <a:r>
              <a:rPr lang="en-US" sz="2800" dirty="0"/>
              <a:t>() can be passed the local storage output to convert it to the type you want</a:t>
            </a:r>
            <a:endParaRPr sz="2800" dirty="0"/>
          </a:p>
          <a:p>
            <a:pPr marL="742855" lvl="1" indent="-285750">
              <a:buSzPct val="100000"/>
              <a:buFont typeface="Arial" pitchFamily="34" charset="0"/>
              <a:buChar char="•"/>
            </a:pP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store =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parseInt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localStorage.getItem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numItems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”));</a:t>
            </a:r>
            <a:endParaRPr sz="24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Shape 1"/>
          <p:cNvSpPr txBox="1"/>
          <p:nvPr/>
        </p:nvSpPr>
        <p:spPr>
          <a:xfrm>
            <a:off x="432000" y="648000"/>
            <a:ext cx="7056000" cy="64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 sz="3600" dirty="0"/>
              <a:t>Local Storage &amp; Arrays</a:t>
            </a:r>
            <a:endParaRPr sz="3600" dirty="0"/>
          </a:p>
        </p:txBody>
      </p:sp>
      <p:sp>
        <p:nvSpPr>
          <p:cNvPr id="50" name="TextShape 2"/>
          <p:cNvSpPr txBox="1"/>
          <p:nvPr/>
        </p:nvSpPr>
        <p:spPr>
          <a:xfrm>
            <a:off x="504000" y="2095200"/>
            <a:ext cx="8870040" cy="4384800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/>
          <a:p>
            <a:pPr marL="285750" indent="-285750">
              <a:buSzPct val="100000"/>
              <a:buFont typeface="Arial" pitchFamily="34" charset="0"/>
              <a:buChar char="•"/>
            </a:pPr>
            <a:r>
              <a:rPr lang="en-US" sz="2800" dirty="0"/>
              <a:t>Local storage can be treated as an associative array</a:t>
            </a:r>
            <a:endParaRPr sz="2800" dirty="0"/>
          </a:p>
          <a:p>
            <a:pPr marL="742855" lvl="1" indent="-285750">
              <a:buSzPct val="100000"/>
              <a:buFont typeface="Arial" pitchFamily="34" charset="0"/>
              <a:buChar char="•"/>
            </a:pP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localStorage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["sticky_0"] = "Pick up dry cleaning";</a:t>
            </a:r>
            <a:endParaRPr sz="2400" dirty="0">
              <a:latin typeface="Courier New" pitchFamily="49" charset="0"/>
              <a:cs typeface="Courier New" pitchFamily="49" charset="0"/>
            </a:endParaRPr>
          </a:p>
          <a:p>
            <a:pPr marL="285750" indent="-285750">
              <a:buSzPct val="100000"/>
              <a:buFont typeface="Arial" pitchFamily="34" charset="0"/>
              <a:buChar char="•"/>
            </a:pPr>
            <a:r>
              <a:rPr lang="en-US" sz="2800" dirty="0"/>
              <a:t>So you can treat local storage like other arrays</a:t>
            </a:r>
            <a:endParaRPr sz="2800" dirty="0"/>
          </a:p>
          <a:p>
            <a:pPr marL="285750" indent="-285750">
              <a:buSzPct val="100000"/>
              <a:buFont typeface="Arial" pitchFamily="34" charset="0"/>
              <a:buChar char="•"/>
            </a:pPr>
            <a:r>
              <a:rPr lang="en-US" sz="2800" dirty="0"/>
              <a:t>This allows you to use either the array or the built in methods to save data to the local storage</a:t>
            </a:r>
            <a:endParaRPr sz="2800" dirty="0"/>
          </a:p>
          <a:p>
            <a:pPr marL="742855" lvl="1" indent="-285750">
              <a:buSzPct val="100000"/>
              <a:buFont typeface="Arial" pitchFamily="34" charset="0"/>
              <a:buChar char="•"/>
            </a:pPr>
            <a:r>
              <a:rPr lang="en-US" sz="2400" dirty="0"/>
              <a:t>Even mixing and matching is fine</a:t>
            </a:r>
            <a:endParaRPr sz="2400" dirty="0"/>
          </a:p>
          <a:p>
            <a:pPr marL="285750" indent="-285750">
              <a:buSzPct val="100000"/>
              <a:buFont typeface="Arial" pitchFamily="34" charset="0"/>
              <a:buChar char="•"/>
            </a:pPr>
            <a:r>
              <a:rPr lang="en-US" sz="2800" dirty="0"/>
              <a:t>With some manipulation you can store array data in the local storage as well</a:t>
            </a:r>
            <a:endParaRPr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Shape 1"/>
          <p:cNvSpPr txBox="1"/>
          <p:nvPr/>
        </p:nvSpPr>
        <p:spPr>
          <a:xfrm>
            <a:off x="432000" y="648000"/>
            <a:ext cx="7056000" cy="64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 sz="3600" dirty="0"/>
              <a:t>Saving an Array</a:t>
            </a:r>
            <a:endParaRPr sz="3600" dirty="0"/>
          </a:p>
        </p:txBody>
      </p:sp>
      <p:sp>
        <p:nvSpPr>
          <p:cNvPr id="52" name="TextShape 2"/>
          <p:cNvSpPr txBox="1"/>
          <p:nvPr/>
        </p:nvSpPr>
        <p:spPr>
          <a:xfrm>
            <a:off x="504000" y="2095200"/>
            <a:ext cx="8870040" cy="43848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85750" indent="-285750">
              <a:buSzPct val="100000"/>
              <a:buFont typeface="Arial" pitchFamily="34" charset="0"/>
              <a:buChar char="•"/>
            </a:pPr>
            <a:r>
              <a:rPr lang="en-US" sz="2800" dirty="0"/>
              <a:t>By combining local storage with JSON you can convert your arrays to a string to save</a:t>
            </a:r>
            <a:endParaRPr sz="2800" dirty="0"/>
          </a:p>
          <a:p>
            <a:pPr marL="285750" indent="-285750">
              <a:buSzPct val="100000"/>
              <a:buFont typeface="Arial" pitchFamily="34" charset="0"/>
              <a:buChar char="•"/>
            </a:pPr>
            <a:r>
              <a:rPr lang="en-US" sz="2800" dirty="0"/>
              <a:t>By passing your array to the .</a:t>
            </a:r>
            <a:r>
              <a:rPr lang="en-US" sz="2800" dirty="0" err="1"/>
              <a:t>stringify</a:t>
            </a:r>
            <a:r>
              <a:rPr lang="en-US" sz="2800" dirty="0"/>
              <a:t>() method the output is converted to a string with you can then store</a:t>
            </a:r>
            <a:endParaRPr sz="2800" dirty="0"/>
          </a:p>
          <a:p>
            <a:pPr marL="285750" indent="-285750">
              <a:buSzPct val="100000"/>
              <a:buFont typeface="Arial" pitchFamily="34" charset="0"/>
              <a:buChar char="•"/>
            </a:pPr>
            <a:r>
              <a:rPr lang="en-US" sz="2800" dirty="0"/>
              <a:t>To take the data back out of the local storage you can run it through the parse() method to convert it back to an </a:t>
            </a:r>
            <a:r>
              <a:rPr lang="en-US" sz="2800" dirty="0" smtClean="0"/>
              <a:t>array</a:t>
            </a:r>
            <a:endParaRPr sz="2800" dirty="0"/>
          </a:p>
          <a:p>
            <a:pPr>
              <a:buSzPct val="100000"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SzPct val="100000"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stickiesarray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getStickiesarray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();</a:t>
            </a:r>
            <a:endParaRPr sz="2000" dirty="0">
              <a:latin typeface="Courier New" pitchFamily="49" charset="0"/>
              <a:cs typeface="Courier New" pitchFamily="49" charset="0"/>
            </a:endParaRPr>
          </a:p>
          <a:p>
            <a:pPr>
              <a:buSzPct val="100000"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localStorage.setItem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(key, value);</a:t>
            </a:r>
            <a:endParaRPr sz="2000" dirty="0">
              <a:latin typeface="Courier New" pitchFamily="49" charset="0"/>
              <a:cs typeface="Courier New" pitchFamily="49" charset="0"/>
            </a:endParaRPr>
          </a:p>
          <a:p>
            <a:pPr>
              <a:buSzPct val="100000"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stickiesarray.push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(key);</a:t>
            </a:r>
            <a:endParaRPr sz="2000" dirty="0">
              <a:latin typeface="Courier New" pitchFamily="49" charset="0"/>
              <a:cs typeface="Courier New" pitchFamily="49" charset="0"/>
            </a:endParaRPr>
          </a:p>
          <a:p>
            <a:pPr>
              <a:buSzPct val="100000"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localStorage.setItem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stickiesarray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",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JSON.stringify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stickiesarray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));</a:t>
            </a:r>
            <a:endParaRPr sz="20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Shape 1"/>
          <p:cNvSpPr txBox="1"/>
          <p:nvPr/>
        </p:nvSpPr>
        <p:spPr>
          <a:xfrm>
            <a:off x="432000" y="648000"/>
            <a:ext cx="7056000" cy="64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 sz="3600" dirty="0"/>
              <a:t>Additional Properties &amp; Methods</a:t>
            </a:r>
            <a:endParaRPr sz="3600" dirty="0"/>
          </a:p>
        </p:txBody>
      </p:sp>
      <p:sp>
        <p:nvSpPr>
          <p:cNvPr id="54" name="TextShape 2"/>
          <p:cNvSpPr txBox="1"/>
          <p:nvPr/>
        </p:nvSpPr>
        <p:spPr>
          <a:xfrm>
            <a:off x="504000" y="2095200"/>
            <a:ext cx="8870040" cy="4384800"/>
          </a:xfrm>
          <a:prstGeom prst="rect">
            <a:avLst/>
          </a:prstGeom>
        </p:spPr>
        <p:txBody>
          <a:bodyPr wrap="square" lIns="0" tIns="0" rIns="0" bIns="0">
            <a:normAutofit lnSpcReduction="10000"/>
          </a:bodyPr>
          <a:lstStyle/>
          <a:p>
            <a:pPr marL="285750" indent="-285750">
              <a:buSzPct val="100000"/>
              <a:buFont typeface="Arial" pitchFamily="34" charset="0"/>
              <a:buChar char="•"/>
            </a:pPr>
            <a:r>
              <a:rPr lang="en-US" sz="2800" dirty="0"/>
              <a:t>Local Storage has one additional property and one method in its API</a:t>
            </a:r>
            <a:endParaRPr sz="2800" dirty="0"/>
          </a:p>
          <a:p>
            <a:pPr marL="285750" indent="-285750">
              <a:buSzPct val="100000"/>
              <a:buFont typeface="Arial" pitchFamily="34" charset="0"/>
              <a:buChar char="•"/>
            </a:pPr>
            <a:r>
              <a:rPr lang="en-US" sz="2800" dirty="0"/>
              <a:t>The length property tells you how many keys are currently stored (for your domain)</a:t>
            </a:r>
            <a:endParaRPr sz="2800" dirty="0"/>
          </a:p>
          <a:p>
            <a:pPr marL="285750" indent="-285750">
              <a:buSzPct val="100000"/>
              <a:buFont typeface="Arial" pitchFamily="34" charset="0"/>
              <a:buChar char="•"/>
            </a:pPr>
            <a:r>
              <a:rPr lang="en-US" sz="2800" dirty="0"/>
              <a:t>The key method pulls the key (unique id) for each stored value</a:t>
            </a:r>
            <a:endParaRPr sz="2800" dirty="0"/>
          </a:p>
          <a:p>
            <a:pPr marL="742855" lvl="1" indent="-285750">
              <a:buSzPct val="100000"/>
              <a:buFont typeface="Arial" pitchFamily="34" charset="0"/>
              <a:buChar char="•"/>
            </a:pPr>
            <a:r>
              <a:rPr lang="en-US" sz="2600" dirty="0"/>
              <a:t>You don't have to remember or know all of them!</a:t>
            </a:r>
            <a:endParaRPr sz="2600" dirty="0"/>
          </a:p>
          <a:p>
            <a:pPr>
              <a:buSzPct val="100000"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SzPct val="100000"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localStorage.length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++) {</a:t>
            </a:r>
            <a:endParaRPr sz="2000" dirty="0">
              <a:latin typeface="Courier New" pitchFamily="49" charset="0"/>
              <a:cs typeface="Courier New" pitchFamily="49" charset="0"/>
            </a:endParaRPr>
          </a:p>
          <a:p>
            <a:pPr lvl="1">
              <a:buSzPct val="100000"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key =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localStorage.key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);</a:t>
            </a:r>
            <a:endParaRPr sz="2000" dirty="0">
              <a:latin typeface="Courier New" pitchFamily="49" charset="0"/>
              <a:cs typeface="Courier New" pitchFamily="49" charset="0"/>
            </a:endParaRPr>
          </a:p>
          <a:p>
            <a:pPr lvl="1">
              <a:buSzPct val="100000"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value =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localStorage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[key];</a:t>
            </a:r>
            <a:endParaRPr sz="2000" dirty="0">
              <a:latin typeface="Courier New" pitchFamily="49" charset="0"/>
              <a:cs typeface="Courier New" pitchFamily="49" charset="0"/>
            </a:endParaRPr>
          </a:p>
          <a:p>
            <a:pPr lvl="1">
              <a:buSzPct val="100000"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alert(value);</a:t>
            </a:r>
            <a:endParaRPr sz="2000" dirty="0">
              <a:latin typeface="Courier New" pitchFamily="49" charset="0"/>
              <a:cs typeface="Courier New" pitchFamily="49" charset="0"/>
            </a:endParaRPr>
          </a:p>
          <a:p>
            <a:pPr>
              <a:buSzPct val="100000"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}</a:t>
            </a:r>
            <a:endParaRPr sz="20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wrap="none" lIns="0" tIns="0" rIns="0" bIns="0"/>
      <a:lstStyle>
        <a:defPPr marL="285750" indent="-285750">
          <a:buSzPct val="25000"/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810</Words>
  <Application>Microsoft Office PowerPoint</Application>
  <PresentationFormat>Custom</PresentationFormat>
  <Paragraphs>95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Bridget</cp:lastModifiedBy>
  <cp:revision>3</cp:revision>
  <dcterms:modified xsi:type="dcterms:W3CDTF">2013-04-21T23:33:59Z</dcterms:modified>
</cp:coreProperties>
</file>